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81" r:id="rId2"/>
  </p:sldMasterIdLst>
  <p:notesMasterIdLst>
    <p:notesMasterId r:id="rId38"/>
  </p:notesMasterIdLst>
  <p:sldIdLst>
    <p:sldId id="256" r:id="rId3"/>
    <p:sldId id="346" r:id="rId4"/>
    <p:sldId id="350" r:id="rId5"/>
    <p:sldId id="347" r:id="rId6"/>
    <p:sldId id="342" r:id="rId7"/>
    <p:sldId id="343" r:id="rId8"/>
    <p:sldId id="345" r:id="rId9"/>
    <p:sldId id="344" r:id="rId10"/>
    <p:sldId id="296" r:id="rId11"/>
    <p:sldId id="299" r:id="rId12"/>
    <p:sldId id="259" r:id="rId13"/>
    <p:sldId id="260" r:id="rId14"/>
    <p:sldId id="261" r:id="rId15"/>
    <p:sldId id="349" r:id="rId16"/>
    <p:sldId id="300" r:id="rId17"/>
    <p:sldId id="304" r:id="rId18"/>
    <p:sldId id="325" r:id="rId19"/>
    <p:sldId id="326" r:id="rId20"/>
    <p:sldId id="327" r:id="rId21"/>
    <p:sldId id="305" r:id="rId22"/>
    <p:sldId id="306" r:id="rId23"/>
    <p:sldId id="308" r:id="rId24"/>
    <p:sldId id="309" r:id="rId25"/>
    <p:sldId id="313" r:id="rId26"/>
    <p:sldId id="314" r:id="rId27"/>
    <p:sldId id="315" r:id="rId28"/>
    <p:sldId id="316" r:id="rId29"/>
    <p:sldId id="319" r:id="rId30"/>
    <p:sldId id="320" r:id="rId31"/>
    <p:sldId id="321" r:id="rId32"/>
    <p:sldId id="322" r:id="rId33"/>
    <p:sldId id="328" r:id="rId34"/>
    <p:sldId id="351" r:id="rId35"/>
    <p:sldId id="341" r:id="rId36"/>
    <p:sldId id="348" r:id="rId37"/>
  </p:sldIdLst>
  <p:sldSz cx="9144000" cy="5715000" type="screen16x10"/>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84496" autoAdjust="0"/>
  </p:normalViewPr>
  <p:slideViewPr>
    <p:cSldViewPr>
      <p:cViewPr varScale="1">
        <p:scale>
          <a:sx n="80" d="100"/>
          <a:sy n="80" d="100"/>
        </p:scale>
        <p:origin x="-552" y="-9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9D3C5D-AA0D-2540-A7F9-1F109CABAF3E}" type="doc">
      <dgm:prSet loTypeId="urn:microsoft.com/office/officeart/2008/layout/AlternatingHexagons" loCatId="" qsTypeId="urn:microsoft.com/office/officeart/2005/8/quickstyle/simple4" qsCatId="simple" csTypeId="urn:microsoft.com/office/officeart/2005/8/colors/colorful1" csCatId="colorful" phldr="1"/>
      <dgm:spPr/>
      <dgm:t>
        <a:bodyPr/>
        <a:lstStyle/>
        <a:p>
          <a:endParaRPr lang="zh-CN" altLang="en-US"/>
        </a:p>
      </dgm:t>
    </dgm:pt>
    <dgm:pt modelId="{FF5F7201-70A2-F349-B833-C231BC22E804}">
      <dgm:prSet/>
      <dgm:spPr/>
      <dgm:t>
        <a:bodyPr/>
        <a:lstStyle/>
        <a:p>
          <a:pPr rtl="0"/>
          <a:r>
            <a:rPr kumimoji="1" lang="zh-CN" altLang="en-US" b="1" dirty="0" smtClean="0"/>
            <a:t>新闻网站   </a:t>
          </a:r>
          <a:br>
            <a:rPr kumimoji="1" lang="zh-CN" altLang="en-US" b="1" dirty="0" smtClean="0"/>
          </a:br>
          <a:endParaRPr lang="zh-CN" altLang="en-US" dirty="0"/>
        </a:p>
      </dgm:t>
    </dgm:pt>
    <dgm:pt modelId="{01DB2F02-1AD8-FC44-891F-72CEF28A7877}" type="parTrans" cxnId="{1549E6A4-F647-F648-BA65-4842ADE17B30}">
      <dgm:prSet/>
      <dgm:spPr/>
      <dgm:t>
        <a:bodyPr/>
        <a:lstStyle/>
        <a:p>
          <a:endParaRPr lang="zh-CN" altLang="en-US"/>
        </a:p>
      </dgm:t>
    </dgm:pt>
    <dgm:pt modelId="{1C037FD9-9E79-3447-BE6E-370C9C116CD4}" type="sibTrans" cxnId="{1549E6A4-F647-F648-BA65-4842ADE17B30}">
      <dgm:prSet/>
      <dgm:spPr/>
      <dgm:t>
        <a:bodyPr/>
        <a:lstStyle/>
        <a:p>
          <a:endParaRPr lang="zh-CN" altLang="en-US"/>
        </a:p>
      </dgm:t>
    </dgm:pt>
    <dgm:pt modelId="{F3C18A50-1968-814F-BA46-E2BB3818C815}">
      <dgm:prSet/>
      <dgm:spPr/>
      <dgm:t>
        <a:bodyPr/>
        <a:lstStyle/>
        <a:p>
          <a:pPr rtl="0"/>
          <a:r>
            <a:rPr kumimoji="1" lang="zh-CN" altLang="en-US" b="1" dirty="0" smtClean="0"/>
            <a:t>自媒体   </a:t>
          </a:r>
          <a:br>
            <a:rPr kumimoji="1" lang="zh-CN" altLang="en-US" b="1" dirty="0" smtClean="0"/>
          </a:br>
          <a:endParaRPr lang="zh-CN" altLang="en-US" dirty="0"/>
        </a:p>
      </dgm:t>
    </dgm:pt>
    <dgm:pt modelId="{0980A6D4-A3BA-5E4B-8CAF-19B8810F376E}" type="parTrans" cxnId="{EEC288A6-8C92-3242-994F-13605C456C38}">
      <dgm:prSet/>
      <dgm:spPr/>
      <dgm:t>
        <a:bodyPr/>
        <a:lstStyle/>
        <a:p>
          <a:endParaRPr lang="zh-CN" altLang="en-US"/>
        </a:p>
      </dgm:t>
    </dgm:pt>
    <dgm:pt modelId="{AF3A11B9-1E44-C345-8345-9E5349C386C4}" type="sibTrans" cxnId="{EEC288A6-8C92-3242-994F-13605C456C38}">
      <dgm:prSet/>
      <dgm:spPr/>
      <dgm:t>
        <a:bodyPr/>
        <a:lstStyle/>
        <a:p>
          <a:endParaRPr lang="zh-CN" altLang="en-US"/>
        </a:p>
      </dgm:t>
    </dgm:pt>
    <dgm:pt modelId="{67960CFE-1224-884E-B3C2-4497F689EE28}">
      <dgm:prSet/>
      <dgm:spPr/>
      <dgm:t>
        <a:bodyPr/>
        <a:lstStyle/>
        <a:p>
          <a:pPr rtl="0"/>
          <a:r>
            <a:rPr kumimoji="1" lang="zh-CN" altLang="en-US" b="1" dirty="0" smtClean="0"/>
            <a:t>社会化媒体</a:t>
          </a:r>
          <a:br>
            <a:rPr kumimoji="1" lang="zh-CN" altLang="en-US" b="1" dirty="0" smtClean="0"/>
          </a:br>
          <a:endParaRPr lang="zh-CN" altLang="en-US" dirty="0"/>
        </a:p>
      </dgm:t>
    </dgm:pt>
    <dgm:pt modelId="{3C329F93-BC46-0543-AC0E-BB4E7C605C0D}" type="parTrans" cxnId="{C76222DF-6059-0849-808D-5A02CFE27E2E}">
      <dgm:prSet/>
      <dgm:spPr/>
      <dgm:t>
        <a:bodyPr/>
        <a:lstStyle/>
        <a:p>
          <a:endParaRPr lang="zh-CN" altLang="en-US"/>
        </a:p>
      </dgm:t>
    </dgm:pt>
    <dgm:pt modelId="{A2B55150-C931-BA49-ADED-92FD649E8D8C}" type="sibTrans" cxnId="{C76222DF-6059-0849-808D-5A02CFE27E2E}">
      <dgm:prSet/>
      <dgm:spPr/>
      <dgm:t>
        <a:bodyPr/>
        <a:lstStyle/>
        <a:p>
          <a:endParaRPr lang="zh-CN" altLang="en-US"/>
        </a:p>
      </dgm:t>
    </dgm:pt>
    <dgm:pt modelId="{0CB5A0D2-BED9-AF4C-AF82-51E687FAC4D3}" type="pres">
      <dgm:prSet presAssocID="{8B9D3C5D-AA0D-2540-A7F9-1F109CABAF3E}" presName="Name0" presStyleCnt="0">
        <dgm:presLayoutVars>
          <dgm:chMax/>
          <dgm:chPref/>
          <dgm:dir/>
          <dgm:animLvl val="lvl"/>
        </dgm:presLayoutVars>
      </dgm:prSet>
      <dgm:spPr/>
      <dgm:t>
        <a:bodyPr/>
        <a:lstStyle/>
        <a:p>
          <a:endParaRPr lang="zh-CN" altLang="en-US"/>
        </a:p>
      </dgm:t>
    </dgm:pt>
    <dgm:pt modelId="{292D72C6-2E11-604F-8457-E83774C9452A}" type="pres">
      <dgm:prSet presAssocID="{FF5F7201-70A2-F349-B833-C231BC22E804}" presName="composite" presStyleCnt="0"/>
      <dgm:spPr/>
    </dgm:pt>
    <dgm:pt modelId="{69F5DFFB-0DFB-714E-80C4-79CEA8448617}" type="pres">
      <dgm:prSet presAssocID="{FF5F7201-70A2-F349-B833-C231BC22E804}" presName="Parent1" presStyleLbl="node1" presStyleIdx="0" presStyleCnt="6">
        <dgm:presLayoutVars>
          <dgm:chMax val="1"/>
          <dgm:chPref val="1"/>
          <dgm:bulletEnabled val="1"/>
        </dgm:presLayoutVars>
      </dgm:prSet>
      <dgm:spPr/>
      <dgm:t>
        <a:bodyPr/>
        <a:lstStyle/>
        <a:p>
          <a:endParaRPr lang="zh-CN" altLang="en-US"/>
        </a:p>
      </dgm:t>
    </dgm:pt>
    <dgm:pt modelId="{2E7A76A6-14C7-9B47-8CA9-4EA6A67E3227}" type="pres">
      <dgm:prSet presAssocID="{FF5F7201-70A2-F349-B833-C231BC22E804}" presName="Childtext1" presStyleLbl="revTx" presStyleIdx="0" presStyleCnt="3">
        <dgm:presLayoutVars>
          <dgm:chMax val="0"/>
          <dgm:chPref val="0"/>
          <dgm:bulletEnabled val="1"/>
        </dgm:presLayoutVars>
      </dgm:prSet>
      <dgm:spPr/>
    </dgm:pt>
    <dgm:pt modelId="{AE701A32-4569-754E-B25C-EA339EA6CBB0}" type="pres">
      <dgm:prSet presAssocID="{FF5F7201-70A2-F349-B833-C231BC22E804}" presName="BalanceSpacing" presStyleCnt="0"/>
      <dgm:spPr/>
    </dgm:pt>
    <dgm:pt modelId="{8DF655D0-83C1-3848-9C9F-345DBA426358}" type="pres">
      <dgm:prSet presAssocID="{FF5F7201-70A2-F349-B833-C231BC22E804}" presName="BalanceSpacing1" presStyleCnt="0"/>
      <dgm:spPr/>
    </dgm:pt>
    <dgm:pt modelId="{AB595724-4075-1E49-B92C-8D4E0D213437}" type="pres">
      <dgm:prSet presAssocID="{1C037FD9-9E79-3447-BE6E-370C9C116CD4}" presName="Accent1Text" presStyleLbl="node1" presStyleIdx="1" presStyleCnt="6"/>
      <dgm:spPr/>
      <dgm:t>
        <a:bodyPr/>
        <a:lstStyle/>
        <a:p>
          <a:endParaRPr lang="zh-CN" altLang="en-US"/>
        </a:p>
      </dgm:t>
    </dgm:pt>
    <dgm:pt modelId="{A33A1D40-2655-FF45-BB3E-3C9E8DE508F9}" type="pres">
      <dgm:prSet presAssocID="{1C037FD9-9E79-3447-BE6E-370C9C116CD4}" presName="spaceBetweenRectangles" presStyleCnt="0"/>
      <dgm:spPr/>
    </dgm:pt>
    <dgm:pt modelId="{6EDD4D7F-75FC-1048-B575-392726784578}" type="pres">
      <dgm:prSet presAssocID="{F3C18A50-1968-814F-BA46-E2BB3818C815}" presName="composite" presStyleCnt="0"/>
      <dgm:spPr/>
    </dgm:pt>
    <dgm:pt modelId="{A127DC7B-EA18-5942-AAF6-249E439CE7D7}" type="pres">
      <dgm:prSet presAssocID="{F3C18A50-1968-814F-BA46-E2BB3818C815}" presName="Parent1" presStyleLbl="node1" presStyleIdx="2" presStyleCnt="6">
        <dgm:presLayoutVars>
          <dgm:chMax val="1"/>
          <dgm:chPref val="1"/>
          <dgm:bulletEnabled val="1"/>
        </dgm:presLayoutVars>
      </dgm:prSet>
      <dgm:spPr/>
      <dgm:t>
        <a:bodyPr/>
        <a:lstStyle/>
        <a:p>
          <a:endParaRPr lang="zh-CN" altLang="en-US"/>
        </a:p>
      </dgm:t>
    </dgm:pt>
    <dgm:pt modelId="{F577A0C5-2720-3849-B020-D6EE03D87806}" type="pres">
      <dgm:prSet presAssocID="{F3C18A50-1968-814F-BA46-E2BB3818C815}" presName="Childtext1" presStyleLbl="revTx" presStyleIdx="1" presStyleCnt="3">
        <dgm:presLayoutVars>
          <dgm:chMax val="0"/>
          <dgm:chPref val="0"/>
          <dgm:bulletEnabled val="1"/>
        </dgm:presLayoutVars>
      </dgm:prSet>
      <dgm:spPr/>
    </dgm:pt>
    <dgm:pt modelId="{F8E2DC9E-A1FC-A244-A462-D1CD76E4AA98}" type="pres">
      <dgm:prSet presAssocID="{F3C18A50-1968-814F-BA46-E2BB3818C815}" presName="BalanceSpacing" presStyleCnt="0"/>
      <dgm:spPr/>
    </dgm:pt>
    <dgm:pt modelId="{3FD92EBC-1738-0548-BC00-3C6C959D1CA9}" type="pres">
      <dgm:prSet presAssocID="{F3C18A50-1968-814F-BA46-E2BB3818C815}" presName="BalanceSpacing1" presStyleCnt="0"/>
      <dgm:spPr/>
    </dgm:pt>
    <dgm:pt modelId="{802ED189-A0B2-2A45-A724-C49B259FD7B6}" type="pres">
      <dgm:prSet presAssocID="{AF3A11B9-1E44-C345-8345-9E5349C386C4}" presName="Accent1Text" presStyleLbl="node1" presStyleIdx="3" presStyleCnt="6"/>
      <dgm:spPr/>
      <dgm:t>
        <a:bodyPr/>
        <a:lstStyle/>
        <a:p>
          <a:endParaRPr lang="zh-CN" altLang="en-US"/>
        </a:p>
      </dgm:t>
    </dgm:pt>
    <dgm:pt modelId="{4B968478-7D8B-0441-BBCD-372416E7AB34}" type="pres">
      <dgm:prSet presAssocID="{AF3A11B9-1E44-C345-8345-9E5349C386C4}" presName="spaceBetweenRectangles" presStyleCnt="0"/>
      <dgm:spPr/>
    </dgm:pt>
    <dgm:pt modelId="{410D7328-34FE-EF40-86C8-A6D53DA983C7}" type="pres">
      <dgm:prSet presAssocID="{67960CFE-1224-884E-B3C2-4497F689EE28}" presName="composite" presStyleCnt="0"/>
      <dgm:spPr/>
    </dgm:pt>
    <dgm:pt modelId="{EC761655-90A2-EC44-9386-AA61436938CA}" type="pres">
      <dgm:prSet presAssocID="{67960CFE-1224-884E-B3C2-4497F689EE28}" presName="Parent1" presStyleLbl="node1" presStyleIdx="4" presStyleCnt="6">
        <dgm:presLayoutVars>
          <dgm:chMax val="1"/>
          <dgm:chPref val="1"/>
          <dgm:bulletEnabled val="1"/>
        </dgm:presLayoutVars>
      </dgm:prSet>
      <dgm:spPr/>
      <dgm:t>
        <a:bodyPr/>
        <a:lstStyle/>
        <a:p>
          <a:endParaRPr lang="zh-CN" altLang="en-US"/>
        </a:p>
      </dgm:t>
    </dgm:pt>
    <dgm:pt modelId="{9BFDC8E8-6C68-0249-82B1-A46FF3576415}" type="pres">
      <dgm:prSet presAssocID="{67960CFE-1224-884E-B3C2-4497F689EE28}" presName="Childtext1" presStyleLbl="revTx" presStyleIdx="2" presStyleCnt="3">
        <dgm:presLayoutVars>
          <dgm:chMax val="0"/>
          <dgm:chPref val="0"/>
          <dgm:bulletEnabled val="1"/>
        </dgm:presLayoutVars>
      </dgm:prSet>
      <dgm:spPr/>
    </dgm:pt>
    <dgm:pt modelId="{0C6F2B5D-526E-E346-826E-CCFFC32ED206}" type="pres">
      <dgm:prSet presAssocID="{67960CFE-1224-884E-B3C2-4497F689EE28}" presName="BalanceSpacing" presStyleCnt="0"/>
      <dgm:spPr/>
    </dgm:pt>
    <dgm:pt modelId="{640753E5-3423-7649-8DD3-E0291EAE0297}" type="pres">
      <dgm:prSet presAssocID="{67960CFE-1224-884E-B3C2-4497F689EE28}" presName="BalanceSpacing1" presStyleCnt="0"/>
      <dgm:spPr/>
    </dgm:pt>
    <dgm:pt modelId="{E54DEA88-77F3-364E-B8C0-9156CEF0F998}" type="pres">
      <dgm:prSet presAssocID="{A2B55150-C931-BA49-ADED-92FD649E8D8C}" presName="Accent1Text" presStyleLbl="node1" presStyleIdx="5" presStyleCnt="6"/>
      <dgm:spPr/>
      <dgm:t>
        <a:bodyPr/>
        <a:lstStyle/>
        <a:p>
          <a:endParaRPr lang="zh-CN" altLang="en-US"/>
        </a:p>
      </dgm:t>
    </dgm:pt>
  </dgm:ptLst>
  <dgm:cxnLst>
    <dgm:cxn modelId="{B8FFD901-F9FD-324C-9D5B-568D07BA4E85}" type="presOf" srcId="{F3C18A50-1968-814F-BA46-E2BB3818C815}" destId="{A127DC7B-EA18-5942-AAF6-249E439CE7D7}" srcOrd="0" destOrd="0" presId="urn:microsoft.com/office/officeart/2008/layout/AlternatingHexagons"/>
    <dgm:cxn modelId="{C76222DF-6059-0849-808D-5A02CFE27E2E}" srcId="{8B9D3C5D-AA0D-2540-A7F9-1F109CABAF3E}" destId="{67960CFE-1224-884E-B3C2-4497F689EE28}" srcOrd="2" destOrd="0" parTransId="{3C329F93-BC46-0543-AC0E-BB4E7C605C0D}" sibTransId="{A2B55150-C931-BA49-ADED-92FD649E8D8C}"/>
    <dgm:cxn modelId="{59BCA49C-747B-744D-9DE0-573F94A53CD6}" type="presOf" srcId="{8B9D3C5D-AA0D-2540-A7F9-1F109CABAF3E}" destId="{0CB5A0D2-BED9-AF4C-AF82-51E687FAC4D3}" srcOrd="0" destOrd="0" presId="urn:microsoft.com/office/officeart/2008/layout/AlternatingHexagons"/>
    <dgm:cxn modelId="{FE5B6D4D-2031-E444-B060-5920A0F5F5CC}" type="presOf" srcId="{67960CFE-1224-884E-B3C2-4497F689EE28}" destId="{EC761655-90A2-EC44-9386-AA61436938CA}" srcOrd="0" destOrd="0" presId="urn:microsoft.com/office/officeart/2008/layout/AlternatingHexagons"/>
    <dgm:cxn modelId="{81606FCD-9AE5-A14C-98C7-CA216C0F5908}" type="presOf" srcId="{A2B55150-C931-BA49-ADED-92FD649E8D8C}" destId="{E54DEA88-77F3-364E-B8C0-9156CEF0F998}" srcOrd="0" destOrd="0" presId="urn:microsoft.com/office/officeart/2008/layout/AlternatingHexagons"/>
    <dgm:cxn modelId="{1549E6A4-F647-F648-BA65-4842ADE17B30}" srcId="{8B9D3C5D-AA0D-2540-A7F9-1F109CABAF3E}" destId="{FF5F7201-70A2-F349-B833-C231BC22E804}" srcOrd="0" destOrd="0" parTransId="{01DB2F02-1AD8-FC44-891F-72CEF28A7877}" sibTransId="{1C037FD9-9E79-3447-BE6E-370C9C116CD4}"/>
    <dgm:cxn modelId="{3BC87022-10ED-A94E-8E26-B344D4C096DB}" type="presOf" srcId="{AF3A11B9-1E44-C345-8345-9E5349C386C4}" destId="{802ED189-A0B2-2A45-A724-C49B259FD7B6}" srcOrd="0" destOrd="0" presId="urn:microsoft.com/office/officeart/2008/layout/AlternatingHexagons"/>
    <dgm:cxn modelId="{1B32BC22-1497-BB40-8533-374F7777B991}" type="presOf" srcId="{1C037FD9-9E79-3447-BE6E-370C9C116CD4}" destId="{AB595724-4075-1E49-B92C-8D4E0D213437}" srcOrd="0" destOrd="0" presId="urn:microsoft.com/office/officeart/2008/layout/AlternatingHexagons"/>
    <dgm:cxn modelId="{89242309-A318-9E42-AF2C-780270B4E92F}" type="presOf" srcId="{FF5F7201-70A2-F349-B833-C231BC22E804}" destId="{69F5DFFB-0DFB-714E-80C4-79CEA8448617}" srcOrd="0" destOrd="0" presId="urn:microsoft.com/office/officeart/2008/layout/AlternatingHexagons"/>
    <dgm:cxn modelId="{EEC288A6-8C92-3242-994F-13605C456C38}" srcId="{8B9D3C5D-AA0D-2540-A7F9-1F109CABAF3E}" destId="{F3C18A50-1968-814F-BA46-E2BB3818C815}" srcOrd="1" destOrd="0" parTransId="{0980A6D4-A3BA-5E4B-8CAF-19B8810F376E}" sibTransId="{AF3A11B9-1E44-C345-8345-9E5349C386C4}"/>
    <dgm:cxn modelId="{54AF4635-80CB-D347-8767-E3B71E5B9945}" type="presParOf" srcId="{0CB5A0D2-BED9-AF4C-AF82-51E687FAC4D3}" destId="{292D72C6-2E11-604F-8457-E83774C9452A}" srcOrd="0" destOrd="0" presId="urn:microsoft.com/office/officeart/2008/layout/AlternatingHexagons"/>
    <dgm:cxn modelId="{367AD10A-1E69-1049-A037-23EC5D30F677}" type="presParOf" srcId="{292D72C6-2E11-604F-8457-E83774C9452A}" destId="{69F5DFFB-0DFB-714E-80C4-79CEA8448617}" srcOrd="0" destOrd="0" presId="urn:microsoft.com/office/officeart/2008/layout/AlternatingHexagons"/>
    <dgm:cxn modelId="{5E314F27-D15A-604D-B3AD-54F43D24E8F5}" type="presParOf" srcId="{292D72C6-2E11-604F-8457-E83774C9452A}" destId="{2E7A76A6-14C7-9B47-8CA9-4EA6A67E3227}" srcOrd="1" destOrd="0" presId="urn:microsoft.com/office/officeart/2008/layout/AlternatingHexagons"/>
    <dgm:cxn modelId="{5255DD2F-1455-EE46-8886-8B4699A89CAC}" type="presParOf" srcId="{292D72C6-2E11-604F-8457-E83774C9452A}" destId="{AE701A32-4569-754E-B25C-EA339EA6CBB0}" srcOrd="2" destOrd="0" presId="urn:microsoft.com/office/officeart/2008/layout/AlternatingHexagons"/>
    <dgm:cxn modelId="{8F15CAAE-A441-5641-83BB-B42574778E9C}" type="presParOf" srcId="{292D72C6-2E11-604F-8457-E83774C9452A}" destId="{8DF655D0-83C1-3848-9C9F-345DBA426358}" srcOrd="3" destOrd="0" presId="urn:microsoft.com/office/officeart/2008/layout/AlternatingHexagons"/>
    <dgm:cxn modelId="{E153BAAD-87E5-C145-AFB9-5F1BD8B66640}" type="presParOf" srcId="{292D72C6-2E11-604F-8457-E83774C9452A}" destId="{AB595724-4075-1E49-B92C-8D4E0D213437}" srcOrd="4" destOrd="0" presId="urn:microsoft.com/office/officeart/2008/layout/AlternatingHexagons"/>
    <dgm:cxn modelId="{4455A901-19E2-ED43-BDE1-27CEAABEE88C}" type="presParOf" srcId="{0CB5A0D2-BED9-AF4C-AF82-51E687FAC4D3}" destId="{A33A1D40-2655-FF45-BB3E-3C9E8DE508F9}" srcOrd="1" destOrd="0" presId="urn:microsoft.com/office/officeart/2008/layout/AlternatingHexagons"/>
    <dgm:cxn modelId="{0180594C-DA31-AF4B-AFC8-435984B0F7F2}" type="presParOf" srcId="{0CB5A0D2-BED9-AF4C-AF82-51E687FAC4D3}" destId="{6EDD4D7F-75FC-1048-B575-392726784578}" srcOrd="2" destOrd="0" presId="urn:microsoft.com/office/officeart/2008/layout/AlternatingHexagons"/>
    <dgm:cxn modelId="{2B462A33-631F-BB41-B153-1769C013A923}" type="presParOf" srcId="{6EDD4D7F-75FC-1048-B575-392726784578}" destId="{A127DC7B-EA18-5942-AAF6-249E439CE7D7}" srcOrd="0" destOrd="0" presId="urn:microsoft.com/office/officeart/2008/layout/AlternatingHexagons"/>
    <dgm:cxn modelId="{0C0FD566-E692-CD45-B9E3-8EEE5958F951}" type="presParOf" srcId="{6EDD4D7F-75FC-1048-B575-392726784578}" destId="{F577A0C5-2720-3849-B020-D6EE03D87806}" srcOrd="1" destOrd="0" presId="urn:microsoft.com/office/officeart/2008/layout/AlternatingHexagons"/>
    <dgm:cxn modelId="{D9CCB9B9-C6E6-A44F-85BB-7BEA3D029B07}" type="presParOf" srcId="{6EDD4D7F-75FC-1048-B575-392726784578}" destId="{F8E2DC9E-A1FC-A244-A462-D1CD76E4AA98}" srcOrd="2" destOrd="0" presId="urn:microsoft.com/office/officeart/2008/layout/AlternatingHexagons"/>
    <dgm:cxn modelId="{24F23D8E-1524-9341-8D24-A3F57CF9973D}" type="presParOf" srcId="{6EDD4D7F-75FC-1048-B575-392726784578}" destId="{3FD92EBC-1738-0548-BC00-3C6C959D1CA9}" srcOrd="3" destOrd="0" presId="urn:microsoft.com/office/officeart/2008/layout/AlternatingHexagons"/>
    <dgm:cxn modelId="{BFB15C03-5DFE-A545-8FFD-5FFEAD756776}" type="presParOf" srcId="{6EDD4D7F-75FC-1048-B575-392726784578}" destId="{802ED189-A0B2-2A45-A724-C49B259FD7B6}" srcOrd="4" destOrd="0" presId="urn:microsoft.com/office/officeart/2008/layout/AlternatingHexagons"/>
    <dgm:cxn modelId="{79C08577-0225-8B48-B00B-7FA8A14E0676}" type="presParOf" srcId="{0CB5A0D2-BED9-AF4C-AF82-51E687FAC4D3}" destId="{4B968478-7D8B-0441-BBCD-372416E7AB34}" srcOrd="3" destOrd="0" presId="urn:microsoft.com/office/officeart/2008/layout/AlternatingHexagons"/>
    <dgm:cxn modelId="{4C5B6E02-C7D8-F647-8C43-550D97BDB73A}" type="presParOf" srcId="{0CB5A0D2-BED9-AF4C-AF82-51E687FAC4D3}" destId="{410D7328-34FE-EF40-86C8-A6D53DA983C7}" srcOrd="4" destOrd="0" presId="urn:microsoft.com/office/officeart/2008/layout/AlternatingHexagons"/>
    <dgm:cxn modelId="{C7775690-0B2A-884F-AEE6-D6A065AEB18E}" type="presParOf" srcId="{410D7328-34FE-EF40-86C8-A6D53DA983C7}" destId="{EC761655-90A2-EC44-9386-AA61436938CA}" srcOrd="0" destOrd="0" presId="urn:microsoft.com/office/officeart/2008/layout/AlternatingHexagons"/>
    <dgm:cxn modelId="{41819A69-3F5E-4946-BF3C-7A25DB9E7DF1}" type="presParOf" srcId="{410D7328-34FE-EF40-86C8-A6D53DA983C7}" destId="{9BFDC8E8-6C68-0249-82B1-A46FF3576415}" srcOrd="1" destOrd="0" presId="urn:microsoft.com/office/officeart/2008/layout/AlternatingHexagons"/>
    <dgm:cxn modelId="{94B088D0-AA71-A843-A209-B04B9DAA761B}" type="presParOf" srcId="{410D7328-34FE-EF40-86C8-A6D53DA983C7}" destId="{0C6F2B5D-526E-E346-826E-CCFFC32ED206}" srcOrd="2" destOrd="0" presId="urn:microsoft.com/office/officeart/2008/layout/AlternatingHexagons"/>
    <dgm:cxn modelId="{93EEAFD8-EF35-1842-8A27-D6446502E087}" type="presParOf" srcId="{410D7328-34FE-EF40-86C8-A6D53DA983C7}" destId="{640753E5-3423-7649-8DD3-E0291EAE0297}" srcOrd="3" destOrd="0" presId="urn:microsoft.com/office/officeart/2008/layout/AlternatingHexagons"/>
    <dgm:cxn modelId="{92E0CF8F-CA0F-0647-83D8-F83A66981271}" type="presParOf" srcId="{410D7328-34FE-EF40-86C8-A6D53DA983C7}" destId="{E54DEA88-77F3-364E-B8C0-9156CEF0F99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FDAC81-69BD-554A-B70A-B8570868451B}" type="doc">
      <dgm:prSet loTypeId="urn:microsoft.com/office/officeart/2005/8/layout/gear1" loCatId="" qsTypeId="urn:microsoft.com/office/officeart/2005/8/quickstyle/simple4" qsCatId="simple" csTypeId="urn:microsoft.com/office/officeart/2005/8/colors/colorful3" csCatId="colorful" phldr="1"/>
      <dgm:spPr/>
      <dgm:t>
        <a:bodyPr/>
        <a:lstStyle/>
        <a:p>
          <a:endParaRPr lang="zh-CN" altLang="en-US"/>
        </a:p>
      </dgm:t>
    </dgm:pt>
    <dgm:pt modelId="{9D13618E-6356-B649-B114-7B51F6C56AB6}">
      <dgm:prSet/>
      <dgm:spPr/>
      <dgm:t>
        <a:bodyPr/>
        <a:lstStyle/>
        <a:p>
          <a:pPr rtl="0"/>
          <a:r>
            <a:rPr lang="zh-CN" altLang="en-US" b="1" smtClean="0"/>
            <a:t>新媒体</a:t>
          </a:r>
          <a:r>
            <a:rPr lang="en-US" altLang="zh-CN" b="1" smtClean="0"/>
            <a:t>1.0</a:t>
          </a:r>
          <a:r>
            <a:rPr lang="zh-CN" altLang="en-US" b="1" smtClean="0"/>
            <a:t>：新闻网站（</a:t>
          </a:r>
          <a:r>
            <a:rPr lang="en-US" altLang="zh-CN" b="1" smtClean="0"/>
            <a:t>WEB1.0</a:t>
          </a:r>
          <a:r>
            <a:rPr lang="zh-CN" altLang="en-US" b="1" smtClean="0"/>
            <a:t>）</a:t>
          </a:r>
          <a:endParaRPr lang="zh-CN" altLang="en-US"/>
        </a:p>
      </dgm:t>
    </dgm:pt>
    <dgm:pt modelId="{AA5C3BC0-4BDC-7648-B450-CD80B0AB373C}" type="parTrans" cxnId="{9E6BBF76-3AFF-FF44-B816-773662E60716}">
      <dgm:prSet/>
      <dgm:spPr/>
      <dgm:t>
        <a:bodyPr/>
        <a:lstStyle/>
        <a:p>
          <a:endParaRPr lang="zh-CN" altLang="en-US"/>
        </a:p>
      </dgm:t>
    </dgm:pt>
    <dgm:pt modelId="{9AA3C39A-B0A1-B647-A71F-2A165931F054}" type="sibTrans" cxnId="{9E6BBF76-3AFF-FF44-B816-773662E60716}">
      <dgm:prSet/>
      <dgm:spPr/>
      <dgm:t>
        <a:bodyPr/>
        <a:lstStyle/>
        <a:p>
          <a:endParaRPr lang="zh-CN" altLang="en-US"/>
        </a:p>
      </dgm:t>
    </dgm:pt>
    <dgm:pt modelId="{7D0E5562-CB39-CA42-8663-B48F793BFCB3}">
      <dgm:prSet custT="1"/>
      <dgm:spPr/>
      <dgm:t>
        <a:bodyPr/>
        <a:lstStyle/>
        <a:p>
          <a:pPr rtl="0"/>
          <a:r>
            <a:rPr lang="zh-CN" altLang="en-US" sz="1200" b="1" dirty="0" smtClean="0"/>
            <a:t>延续传统新闻传播的模式</a:t>
          </a:r>
          <a:endParaRPr lang="zh-CN" altLang="en-US" sz="1200" dirty="0"/>
        </a:p>
      </dgm:t>
    </dgm:pt>
    <dgm:pt modelId="{CF9C6377-6464-B84C-93F1-AD6E934F5EE2}" type="parTrans" cxnId="{C9C6D336-1850-6A41-A8CE-2A9EBB599EA3}">
      <dgm:prSet/>
      <dgm:spPr/>
      <dgm:t>
        <a:bodyPr/>
        <a:lstStyle/>
        <a:p>
          <a:endParaRPr lang="zh-CN" altLang="en-US"/>
        </a:p>
      </dgm:t>
    </dgm:pt>
    <dgm:pt modelId="{A5B15DE0-E3A7-654B-AC1F-B5987F23F153}" type="sibTrans" cxnId="{C9C6D336-1850-6A41-A8CE-2A9EBB599EA3}">
      <dgm:prSet/>
      <dgm:spPr/>
      <dgm:t>
        <a:bodyPr/>
        <a:lstStyle/>
        <a:p>
          <a:endParaRPr lang="zh-CN" altLang="en-US"/>
        </a:p>
      </dgm:t>
    </dgm:pt>
    <dgm:pt modelId="{2059A5BB-8471-B84B-83FC-C8BCB979AE4C}">
      <dgm:prSet custT="1"/>
      <dgm:spPr/>
      <dgm:t>
        <a:bodyPr/>
        <a:lstStyle/>
        <a:p>
          <a:pPr rtl="0"/>
          <a:r>
            <a:rPr lang="zh-CN" altLang="en-US" sz="1200" b="1" dirty="0" smtClean="0"/>
            <a:t>专业生产，权力中心</a:t>
          </a:r>
          <a:endParaRPr lang="zh-CN" altLang="en-US" sz="1200" dirty="0"/>
        </a:p>
      </dgm:t>
    </dgm:pt>
    <dgm:pt modelId="{3CA79030-E535-FE4A-BF5B-D3AD6C4E10DA}" type="parTrans" cxnId="{91111335-1A28-564A-A723-1D4C59B56E92}">
      <dgm:prSet/>
      <dgm:spPr/>
      <dgm:t>
        <a:bodyPr/>
        <a:lstStyle/>
        <a:p>
          <a:endParaRPr lang="zh-CN" altLang="en-US"/>
        </a:p>
      </dgm:t>
    </dgm:pt>
    <dgm:pt modelId="{E89CAFEE-9A7D-504A-BB44-A15F5F9B1090}" type="sibTrans" cxnId="{91111335-1A28-564A-A723-1D4C59B56E92}">
      <dgm:prSet/>
      <dgm:spPr/>
      <dgm:t>
        <a:bodyPr/>
        <a:lstStyle/>
        <a:p>
          <a:endParaRPr lang="zh-CN" altLang="en-US"/>
        </a:p>
      </dgm:t>
    </dgm:pt>
    <dgm:pt modelId="{9C58795A-11B5-8B43-9AE0-D6BE0C7EC484}">
      <dgm:prSet custT="1"/>
      <dgm:spPr/>
      <dgm:t>
        <a:bodyPr/>
        <a:lstStyle/>
        <a:p>
          <a:pPr rtl="0"/>
          <a:r>
            <a:rPr lang="zh-CN" altLang="en-US" sz="1200" b="1" dirty="0" smtClean="0"/>
            <a:t>从点到面，单向传播</a:t>
          </a:r>
          <a:endParaRPr lang="zh-CN" altLang="en-US" sz="1200" dirty="0"/>
        </a:p>
      </dgm:t>
    </dgm:pt>
    <dgm:pt modelId="{CBF554C6-5303-8F43-B63F-4A2AB505D15F}" type="parTrans" cxnId="{BACEB584-B95F-2344-B478-FB3527118253}">
      <dgm:prSet/>
      <dgm:spPr/>
      <dgm:t>
        <a:bodyPr/>
        <a:lstStyle/>
        <a:p>
          <a:endParaRPr lang="zh-CN" altLang="en-US"/>
        </a:p>
      </dgm:t>
    </dgm:pt>
    <dgm:pt modelId="{A78B7A6F-35BE-F545-A920-79771813B704}" type="sibTrans" cxnId="{BACEB584-B95F-2344-B478-FB3527118253}">
      <dgm:prSet/>
      <dgm:spPr/>
      <dgm:t>
        <a:bodyPr/>
        <a:lstStyle/>
        <a:p>
          <a:endParaRPr lang="zh-CN" altLang="en-US"/>
        </a:p>
      </dgm:t>
    </dgm:pt>
    <dgm:pt modelId="{18F1D32B-1141-AC40-A7FB-6DE11694971C}">
      <dgm:prSet/>
      <dgm:spPr/>
      <dgm:t>
        <a:bodyPr/>
        <a:lstStyle/>
        <a:p>
          <a:pPr rtl="0"/>
          <a:r>
            <a:rPr lang="zh-CN" altLang="en-US" b="1" smtClean="0"/>
            <a:t>新媒体</a:t>
          </a:r>
          <a:r>
            <a:rPr lang="en-US" altLang="zh-CN" b="1" smtClean="0"/>
            <a:t>2.0</a:t>
          </a:r>
          <a:r>
            <a:rPr lang="zh-CN" altLang="en-US" b="1" smtClean="0"/>
            <a:t>：自媒体（</a:t>
          </a:r>
          <a:r>
            <a:rPr lang="en-US" altLang="zh-CN" b="1" smtClean="0"/>
            <a:t>WEB2.0</a:t>
          </a:r>
          <a:r>
            <a:rPr lang="zh-CN" altLang="en-US" b="1" smtClean="0"/>
            <a:t>）</a:t>
          </a:r>
          <a:endParaRPr lang="zh-CN" altLang="en-US"/>
        </a:p>
      </dgm:t>
    </dgm:pt>
    <dgm:pt modelId="{744425A0-44BE-E341-9B75-58D46696B2D1}" type="parTrans" cxnId="{840C8CDA-0536-9440-B62B-DD8429274A47}">
      <dgm:prSet/>
      <dgm:spPr/>
      <dgm:t>
        <a:bodyPr/>
        <a:lstStyle/>
        <a:p>
          <a:endParaRPr lang="zh-CN" altLang="en-US"/>
        </a:p>
      </dgm:t>
    </dgm:pt>
    <dgm:pt modelId="{663B75B3-0180-6E4E-BCDC-52A8E7822CE8}" type="sibTrans" cxnId="{840C8CDA-0536-9440-B62B-DD8429274A47}">
      <dgm:prSet/>
      <dgm:spPr/>
      <dgm:t>
        <a:bodyPr/>
        <a:lstStyle/>
        <a:p>
          <a:endParaRPr lang="zh-CN" altLang="en-US"/>
        </a:p>
      </dgm:t>
    </dgm:pt>
    <dgm:pt modelId="{5837FC98-0620-8F4C-99AD-BB219E1BA157}">
      <dgm:prSet custT="1"/>
      <dgm:spPr/>
      <dgm:t>
        <a:bodyPr/>
        <a:lstStyle/>
        <a:p>
          <a:pPr rtl="0"/>
          <a:r>
            <a:rPr lang="zh-CN" altLang="en-US" sz="1600" b="1" dirty="0" smtClean="0"/>
            <a:t>个性化，参与式新闻</a:t>
          </a:r>
          <a:endParaRPr lang="zh-CN" altLang="en-US" sz="1600" dirty="0"/>
        </a:p>
      </dgm:t>
    </dgm:pt>
    <dgm:pt modelId="{D052B4D7-709E-6544-AF87-CF8E3B6BA7A3}" type="parTrans" cxnId="{5885F724-571A-614F-A6BD-8245DFBCE9A6}">
      <dgm:prSet/>
      <dgm:spPr/>
      <dgm:t>
        <a:bodyPr/>
        <a:lstStyle/>
        <a:p>
          <a:endParaRPr lang="zh-CN" altLang="en-US"/>
        </a:p>
      </dgm:t>
    </dgm:pt>
    <dgm:pt modelId="{E60C1E94-0AF0-4243-B9B1-86FECE896707}" type="sibTrans" cxnId="{5885F724-571A-614F-A6BD-8245DFBCE9A6}">
      <dgm:prSet/>
      <dgm:spPr/>
      <dgm:t>
        <a:bodyPr/>
        <a:lstStyle/>
        <a:p>
          <a:endParaRPr lang="zh-CN" altLang="en-US"/>
        </a:p>
      </dgm:t>
    </dgm:pt>
    <dgm:pt modelId="{6E3BC0A9-C804-CA49-931C-3CE983B0A402}">
      <dgm:prSet custT="1"/>
      <dgm:spPr/>
      <dgm:t>
        <a:bodyPr/>
        <a:lstStyle/>
        <a:p>
          <a:pPr rtl="0"/>
          <a:r>
            <a:rPr lang="zh-CN" altLang="en-US" sz="1600" b="1" dirty="0" smtClean="0"/>
            <a:t>传受交互，平权</a:t>
          </a:r>
          <a:endParaRPr lang="zh-CN" altLang="en-US" sz="1600" dirty="0"/>
        </a:p>
      </dgm:t>
    </dgm:pt>
    <dgm:pt modelId="{CED3A5ED-778F-0B40-A180-2399BBCDAF3B}" type="parTrans" cxnId="{709C0FEF-2720-7A4B-BDF0-D42F209FB8FA}">
      <dgm:prSet/>
      <dgm:spPr/>
      <dgm:t>
        <a:bodyPr/>
        <a:lstStyle/>
        <a:p>
          <a:endParaRPr lang="zh-CN" altLang="en-US"/>
        </a:p>
      </dgm:t>
    </dgm:pt>
    <dgm:pt modelId="{4E2C00E6-33C6-774B-9182-663FC8A24AEC}" type="sibTrans" cxnId="{709C0FEF-2720-7A4B-BDF0-D42F209FB8FA}">
      <dgm:prSet/>
      <dgm:spPr/>
      <dgm:t>
        <a:bodyPr/>
        <a:lstStyle/>
        <a:p>
          <a:endParaRPr lang="zh-CN" altLang="en-US"/>
        </a:p>
      </dgm:t>
    </dgm:pt>
    <dgm:pt modelId="{E13FBF87-0513-8F4E-8ED7-7B78A2FF3B56}">
      <dgm:prSet/>
      <dgm:spPr/>
      <dgm:t>
        <a:bodyPr/>
        <a:lstStyle/>
        <a:p>
          <a:pPr rtl="0"/>
          <a:r>
            <a:rPr lang="zh-CN" altLang="en-US" b="1" smtClean="0"/>
            <a:t>新媒体</a:t>
          </a:r>
          <a:r>
            <a:rPr lang="en-US" altLang="zh-CN" b="1" smtClean="0"/>
            <a:t>3.0</a:t>
          </a:r>
          <a:r>
            <a:rPr lang="zh-CN" altLang="en-US" b="1" smtClean="0"/>
            <a:t>：社会化媒体（移动互联</a:t>
          </a:r>
          <a:r>
            <a:rPr lang="en-US" altLang="zh-CN" b="1" smtClean="0"/>
            <a:t>/</a:t>
          </a:r>
          <a:r>
            <a:rPr lang="zh-CN" altLang="en-US" b="1" smtClean="0"/>
            <a:t>网络社会）</a:t>
          </a:r>
          <a:endParaRPr lang="zh-CN" altLang="en-US"/>
        </a:p>
      </dgm:t>
    </dgm:pt>
    <dgm:pt modelId="{554906A1-BB38-5046-9EE8-7108477EB7D9}" type="parTrans" cxnId="{EE81B356-B3BB-7F4C-93D0-822654E17063}">
      <dgm:prSet/>
      <dgm:spPr/>
      <dgm:t>
        <a:bodyPr/>
        <a:lstStyle/>
        <a:p>
          <a:endParaRPr lang="zh-CN" altLang="en-US"/>
        </a:p>
      </dgm:t>
    </dgm:pt>
    <dgm:pt modelId="{B4AFA23F-BFFF-9140-96C0-D7E68D209E97}" type="sibTrans" cxnId="{EE81B356-B3BB-7F4C-93D0-822654E17063}">
      <dgm:prSet/>
      <dgm:spPr/>
      <dgm:t>
        <a:bodyPr/>
        <a:lstStyle/>
        <a:p>
          <a:endParaRPr lang="zh-CN" altLang="en-US"/>
        </a:p>
      </dgm:t>
    </dgm:pt>
    <dgm:pt modelId="{04B92D87-A84D-0C43-8E00-BF47F3BF2765}">
      <dgm:prSet custT="1"/>
      <dgm:spPr/>
      <dgm:t>
        <a:bodyPr/>
        <a:lstStyle/>
        <a:p>
          <a:pPr rtl="0"/>
          <a:r>
            <a:rPr lang="zh-CN" altLang="en-US" sz="1800" b="1" dirty="0" smtClean="0"/>
            <a:t>社会</a:t>
          </a:r>
          <a:r>
            <a:rPr lang="en-US" altLang="zh-CN" sz="1800" b="1" dirty="0" smtClean="0"/>
            <a:t>+</a:t>
          </a:r>
          <a:r>
            <a:rPr lang="zh-CN" altLang="en-US" sz="1800" b="1" dirty="0" smtClean="0"/>
            <a:t>媒体，人</a:t>
          </a:r>
          <a:r>
            <a:rPr lang="en-US" altLang="zh-CN" sz="1800" b="1" dirty="0" smtClean="0"/>
            <a:t>+</a:t>
          </a:r>
          <a:r>
            <a:rPr lang="zh-CN" altLang="en-US" sz="1800" b="1" dirty="0" smtClean="0"/>
            <a:t>内容</a:t>
          </a:r>
          <a:endParaRPr lang="zh-CN" altLang="en-US" sz="1800" dirty="0"/>
        </a:p>
      </dgm:t>
    </dgm:pt>
    <dgm:pt modelId="{71A057F1-A146-A44F-B385-2E3E1CC6AA2E}" type="parTrans" cxnId="{2513EE88-A6CB-014D-854A-E409FFE1FEEA}">
      <dgm:prSet/>
      <dgm:spPr/>
      <dgm:t>
        <a:bodyPr/>
        <a:lstStyle/>
        <a:p>
          <a:endParaRPr lang="zh-CN" altLang="en-US"/>
        </a:p>
      </dgm:t>
    </dgm:pt>
    <dgm:pt modelId="{9EC81B28-AD51-C341-B6B8-6F46028946C1}" type="sibTrans" cxnId="{2513EE88-A6CB-014D-854A-E409FFE1FEEA}">
      <dgm:prSet/>
      <dgm:spPr/>
      <dgm:t>
        <a:bodyPr/>
        <a:lstStyle/>
        <a:p>
          <a:endParaRPr lang="zh-CN" altLang="en-US"/>
        </a:p>
      </dgm:t>
    </dgm:pt>
    <dgm:pt modelId="{145B2AEF-9B9F-524A-A280-7E42B6133019}">
      <dgm:prSet custT="1"/>
      <dgm:spPr/>
      <dgm:t>
        <a:bodyPr/>
        <a:lstStyle/>
        <a:p>
          <a:pPr rtl="0"/>
          <a:r>
            <a:rPr lang="zh-CN" altLang="en-US" sz="1800" b="1" dirty="0" smtClean="0"/>
            <a:t>联结</a:t>
          </a:r>
          <a:r>
            <a:rPr lang="en-US" altLang="zh-CN" sz="1800" b="1" dirty="0" smtClean="0"/>
            <a:t>=</a:t>
          </a:r>
          <a:r>
            <a:rPr lang="zh-CN" altLang="en-US" sz="1800" b="1" dirty="0" smtClean="0"/>
            <a:t>价值</a:t>
          </a:r>
          <a:endParaRPr lang="zh-CN" altLang="en-US" sz="1800" dirty="0"/>
        </a:p>
      </dgm:t>
    </dgm:pt>
    <dgm:pt modelId="{6AC0D4A0-4A43-2B4A-AEAF-127955E767D3}" type="parTrans" cxnId="{8BF31183-5FC9-FA4E-BE1A-E275C250E5DA}">
      <dgm:prSet/>
      <dgm:spPr/>
      <dgm:t>
        <a:bodyPr/>
        <a:lstStyle/>
        <a:p>
          <a:endParaRPr lang="zh-CN" altLang="en-US"/>
        </a:p>
      </dgm:t>
    </dgm:pt>
    <dgm:pt modelId="{7927C3A3-82FF-DA49-95B5-18826325F4FE}" type="sibTrans" cxnId="{8BF31183-5FC9-FA4E-BE1A-E275C250E5DA}">
      <dgm:prSet/>
      <dgm:spPr/>
      <dgm:t>
        <a:bodyPr/>
        <a:lstStyle/>
        <a:p>
          <a:endParaRPr lang="zh-CN" altLang="en-US"/>
        </a:p>
      </dgm:t>
    </dgm:pt>
    <dgm:pt modelId="{73696FF9-E064-D04C-91DC-649CD12604F3}">
      <dgm:prSet custT="1"/>
      <dgm:spPr/>
      <dgm:t>
        <a:bodyPr/>
        <a:lstStyle/>
        <a:p>
          <a:pPr rtl="0"/>
          <a:r>
            <a:rPr lang="zh-CN" altLang="en-US" sz="1800" b="1" dirty="0" smtClean="0"/>
            <a:t>智慧媒体？</a:t>
          </a:r>
          <a:endParaRPr lang="zh-CN" altLang="en-US" sz="1800" dirty="0"/>
        </a:p>
      </dgm:t>
    </dgm:pt>
    <dgm:pt modelId="{B25A7390-4D46-5B40-8603-69A13BEC4EB2}" type="parTrans" cxnId="{3AC22C14-BF60-BE44-A7BC-C40837CB990A}">
      <dgm:prSet/>
      <dgm:spPr/>
      <dgm:t>
        <a:bodyPr/>
        <a:lstStyle/>
        <a:p>
          <a:endParaRPr lang="zh-CN" altLang="en-US"/>
        </a:p>
      </dgm:t>
    </dgm:pt>
    <dgm:pt modelId="{E0645EC5-A0EF-8F48-AD85-066CFB240C61}" type="sibTrans" cxnId="{3AC22C14-BF60-BE44-A7BC-C40837CB990A}">
      <dgm:prSet/>
      <dgm:spPr/>
      <dgm:t>
        <a:bodyPr/>
        <a:lstStyle/>
        <a:p>
          <a:endParaRPr lang="zh-CN" altLang="en-US"/>
        </a:p>
      </dgm:t>
    </dgm:pt>
    <dgm:pt modelId="{6D9C7977-151B-C043-BDAB-643C07318C48}" type="pres">
      <dgm:prSet presAssocID="{4AFDAC81-69BD-554A-B70A-B8570868451B}" presName="composite" presStyleCnt="0">
        <dgm:presLayoutVars>
          <dgm:chMax val="3"/>
          <dgm:animLvl val="lvl"/>
          <dgm:resizeHandles val="exact"/>
        </dgm:presLayoutVars>
      </dgm:prSet>
      <dgm:spPr/>
      <dgm:t>
        <a:bodyPr/>
        <a:lstStyle/>
        <a:p>
          <a:endParaRPr lang="zh-CN" altLang="en-US"/>
        </a:p>
      </dgm:t>
    </dgm:pt>
    <dgm:pt modelId="{44512604-0E84-534A-B496-540568035D08}" type="pres">
      <dgm:prSet presAssocID="{9D13618E-6356-B649-B114-7B51F6C56AB6}" presName="gear1" presStyleLbl="node1" presStyleIdx="0" presStyleCnt="3">
        <dgm:presLayoutVars>
          <dgm:chMax val="1"/>
          <dgm:bulletEnabled val="1"/>
        </dgm:presLayoutVars>
      </dgm:prSet>
      <dgm:spPr/>
      <dgm:t>
        <a:bodyPr/>
        <a:lstStyle/>
        <a:p>
          <a:endParaRPr lang="zh-CN" altLang="en-US"/>
        </a:p>
      </dgm:t>
    </dgm:pt>
    <dgm:pt modelId="{7DFAAB6F-B0F2-7745-A76F-10723AE23D47}" type="pres">
      <dgm:prSet presAssocID="{9D13618E-6356-B649-B114-7B51F6C56AB6}" presName="gear1srcNode" presStyleLbl="node1" presStyleIdx="0" presStyleCnt="3"/>
      <dgm:spPr/>
      <dgm:t>
        <a:bodyPr/>
        <a:lstStyle/>
        <a:p>
          <a:endParaRPr lang="zh-CN" altLang="en-US"/>
        </a:p>
      </dgm:t>
    </dgm:pt>
    <dgm:pt modelId="{21281A93-5D7B-FF44-B9C0-DB2417CE9216}" type="pres">
      <dgm:prSet presAssocID="{9D13618E-6356-B649-B114-7B51F6C56AB6}" presName="gear1dstNode" presStyleLbl="node1" presStyleIdx="0" presStyleCnt="3"/>
      <dgm:spPr/>
      <dgm:t>
        <a:bodyPr/>
        <a:lstStyle/>
        <a:p>
          <a:endParaRPr lang="zh-CN" altLang="en-US"/>
        </a:p>
      </dgm:t>
    </dgm:pt>
    <dgm:pt modelId="{B969D30C-6887-5B49-B174-2177C28F0083}" type="pres">
      <dgm:prSet presAssocID="{9D13618E-6356-B649-B114-7B51F6C56AB6}" presName="gear1ch" presStyleLbl="fgAcc1" presStyleIdx="0" presStyleCnt="3" custScaleX="167095" custLinFactX="-2619" custLinFactNeighborX="-100000" custLinFactNeighborY="-10476">
        <dgm:presLayoutVars>
          <dgm:chMax val="0"/>
          <dgm:bulletEnabled val="1"/>
        </dgm:presLayoutVars>
      </dgm:prSet>
      <dgm:spPr/>
      <dgm:t>
        <a:bodyPr/>
        <a:lstStyle/>
        <a:p>
          <a:endParaRPr lang="zh-CN" altLang="en-US"/>
        </a:p>
      </dgm:t>
    </dgm:pt>
    <dgm:pt modelId="{13F5EE20-C717-CB4E-8208-3B7701CAAA1C}" type="pres">
      <dgm:prSet presAssocID="{18F1D32B-1141-AC40-A7FB-6DE11694971C}" presName="gear2" presStyleLbl="node1" presStyleIdx="1" presStyleCnt="3">
        <dgm:presLayoutVars>
          <dgm:chMax val="1"/>
          <dgm:bulletEnabled val="1"/>
        </dgm:presLayoutVars>
      </dgm:prSet>
      <dgm:spPr/>
      <dgm:t>
        <a:bodyPr/>
        <a:lstStyle/>
        <a:p>
          <a:endParaRPr lang="zh-CN" altLang="en-US"/>
        </a:p>
      </dgm:t>
    </dgm:pt>
    <dgm:pt modelId="{3E460B91-CEEE-D640-9957-104BBDE630C4}" type="pres">
      <dgm:prSet presAssocID="{18F1D32B-1141-AC40-A7FB-6DE11694971C}" presName="gear2srcNode" presStyleLbl="node1" presStyleIdx="1" presStyleCnt="3"/>
      <dgm:spPr/>
      <dgm:t>
        <a:bodyPr/>
        <a:lstStyle/>
        <a:p>
          <a:endParaRPr lang="zh-CN" altLang="en-US"/>
        </a:p>
      </dgm:t>
    </dgm:pt>
    <dgm:pt modelId="{31E485D0-FA95-9848-903D-E316EDB6682A}" type="pres">
      <dgm:prSet presAssocID="{18F1D32B-1141-AC40-A7FB-6DE11694971C}" presName="gear2dstNode" presStyleLbl="node1" presStyleIdx="1" presStyleCnt="3"/>
      <dgm:spPr/>
      <dgm:t>
        <a:bodyPr/>
        <a:lstStyle/>
        <a:p>
          <a:endParaRPr lang="zh-CN" altLang="en-US"/>
        </a:p>
      </dgm:t>
    </dgm:pt>
    <dgm:pt modelId="{7F1118CC-C7E2-FD4C-AC2D-CA02EAE31401}" type="pres">
      <dgm:prSet presAssocID="{18F1D32B-1141-AC40-A7FB-6DE11694971C}" presName="gear2ch" presStyleLbl="fgAcc1" presStyleIdx="1" presStyleCnt="3" custScaleX="154859" custLinFactY="-54286" custLinFactNeighborX="-82452" custLinFactNeighborY="-100000">
        <dgm:presLayoutVars>
          <dgm:chMax val="0"/>
          <dgm:bulletEnabled val="1"/>
        </dgm:presLayoutVars>
      </dgm:prSet>
      <dgm:spPr/>
      <dgm:t>
        <a:bodyPr/>
        <a:lstStyle/>
        <a:p>
          <a:endParaRPr lang="zh-CN" altLang="en-US"/>
        </a:p>
      </dgm:t>
    </dgm:pt>
    <dgm:pt modelId="{FA75E91D-02C7-3D48-8213-D555E4F794D4}" type="pres">
      <dgm:prSet presAssocID="{E13FBF87-0513-8F4E-8ED7-7B78A2FF3B56}" presName="gear3" presStyleLbl="node1" presStyleIdx="2" presStyleCnt="3"/>
      <dgm:spPr/>
      <dgm:t>
        <a:bodyPr/>
        <a:lstStyle/>
        <a:p>
          <a:endParaRPr lang="zh-CN" altLang="en-US"/>
        </a:p>
      </dgm:t>
    </dgm:pt>
    <dgm:pt modelId="{B6C42186-38A5-A045-A416-B4982F0533D5}" type="pres">
      <dgm:prSet presAssocID="{E13FBF87-0513-8F4E-8ED7-7B78A2FF3B56}" presName="gear3tx" presStyleLbl="node1" presStyleIdx="2" presStyleCnt="3">
        <dgm:presLayoutVars>
          <dgm:chMax val="1"/>
          <dgm:bulletEnabled val="1"/>
        </dgm:presLayoutVars>
      </dgm:prSet>
      <dgm:spPr/>
      <dgm:t>
        <a:bodyPr/>
        <a:lstStyle/>
        <a:p>
          <a:endParaRPr lang="zh-CN" altLang="en-US"/>
        </a:p>
      </dgm:t>
    </dgm:pt>
    <dgm:pt modelId="{D8B01A2F-3304-6C45-92E2-645FEDBABF55}" type="pres">
      <dgm:prSet presAssocID="{E13FBF87-0513-8F4E-8ED7-7B78A2FF3B56}" presName="gear3srcNode" presStyleLbl="node1" presStyleIdx="2" presStyleCnt="3"/>
      <dgm:spPr/>
      <dgm:t>
        <a:bodyPr/>
        <a:lstStyle/>
        <a:p>
          <a:endParaRPr lang="zh-CN" altLang="en-US"/>
        </a:p>
      </dgm:t>
    </dgm:pt>
    <dgm:pt modelId="{69E2E459-4542-7249-A1A4-03CDF018BBDA}" type="pres">
      <dgm:prSet presAssocID="{E13FBF87-0513-8F4E-8ED7-7B78A2FF3B56}" presName="gear3dstNode" presStyleLbl="node1" presStyleIdx="2" presStyleCnt="3"/>
      <dgm:spPr/>
      <dgm:t>
        <a:bodyPr/>
        <a:lstStyle/>
        <a:p>
          <a:endParaRPr lang="zh-CN" altLang="en-US"/>
        </a:p>
      </dgm:t>
    </dgm:pt>
    <dgm:pt modelId="{CBD434A1-6024-034A-BA37-36D1FE663789}" type="pres">
      <dgm:prSet presAssocID="{E13FBF87-0513-8F4E-8ED7-7B78A2FF3B56}" presName="gear3ch" presStyleLbl="fgAcc1" presStyleIdx="2" presStyleCnt="3" custScaleX="177554" custScaleY="141905" custLinFactNeighborX="74976" custLinFactNeighborY="-10476">
        <dgm:presLayoutVars>
          <dgm:chMax val="0"/>
          <dgm:bulletEnabled val="1"/>
        </dgm:presLayoutVars>
      </dgm:prSet>
      <dgm:spPr/>
      <dgm:t>
        <a:bodyPr/>
        <a:lstStyle/>
        <a:p>
          <a:endParaRPr lang="zh-CN" altLang="en-US"/>
        </a:p>
      </dgm:t>
    </dgm:pt>
    <dgm:pt modelId="{E5F57A91-963F-E643-9698-06F52FFA959A}" type="pres">
      <dgm:prSet presAssocID="{9AA3C39A-B0A1-B647-A71F-2A165931F054}" presName="connector1" presStyleLbl="sibTrans2D1" presStyleIdx="0" presStyleCnt="3"/>
      <dgm:spPr/>
      <dgm:t>
        <a:bodyPr/>
        <a:lstStyle/>
        <a:p>
          <a:endParaRPr lang="zh-CN" altLang="en-US"/>
        </a:p>
      </dgm:t>
    </dgm:pt>
    <dgm:pt modelId="{1842D48B-0414-E946-B9AB-C03244393018}" type="pres">
      <dgm:prSet presAssocID="{663B75B3-0180-6E4E-BCDC-52A8E7822CE8}" presName="connector2" presStyleLbl="sibTrans2D1" presStyleIdx="1" presStyleCnt="3"/>
      <dgm:spPr/>
      <dgm:t>
        <a:bodyPr/>
        <a:lstStyle/>
        <a:p>
          <a:endParaRPr lang="zh-CN" altLang="en-US"/>
        </a:p>
      </dgm:t>
    </dgm:pt>
    <dgm:pt modelId="{6B9CE155-8458-6544-96CC-9908CCB5F3EA}" type="pres">
      <dgm:prSet presAssocID="{B4AFA23F-BFFF-9140-96C0-D7E68D209E97}" presName="connector3" presStyleLbl="sibTrans2D1" presStyleIdx="2" presStyleCnt="3"/>
      <dgm:spPr/>
      <dgm:t>
        <a:bodyPr/>
        <a:lstStyle/>
        <a:p>
          <a:endParaRPr lang="zh-CN" altLang="en-US"/>
        </a:p>
      </dgm:t>
    </dgm:pt>
  </dgm:ptLst>
  <dgm:cxnLst>
    <dgm:cxn modelId="{30FFFEE5-2E54-3245-96DB-979FC4E481F7}" type="presOf" srcId="{6E3BC0A9-C804-CA49-931C-3CE983B0A402}" destId="{7F1118CC-C7E2-FD4C-AC2D-CA02EAE31401}" srcOrd="0" destOrd="1" presId="urn:microsoft.com/office/officeart/2005/8/layout/gear1"/>
    <dgm:cxn modelId="{2513EE88-A6CB-014D-854A-E409FFE1FEEA}" srcId="{E13FBF87-0513-8F4E-8ED7-7B78A2FF3B56}" destId="{04B92D87-A84D-0C43-8E00-BF47F3BF2765}" srcOrd="0" destOrd="0" parTransId="{71A057F1-A146-A44F-B385-2E3E1CC6AA2E}" sibTransId="{9EC81B28-AD51-C341-B6B8-6F46028946C1}"/>
    <dgm:cxn modelId="{E5C921FC-809D-1849-A126-4971B3B9F640}" type="presOf" srcId="{663B75B3-0180-6E4E-BCDC-52A8E7822CE8}" destId="{1842D48B-0414-E946-B9AB-C03244393018}" srcOrd="0" destOrd="0" presId="urn:microsoft.com/office/officeart/2005/8/layout/gear1"/>
    <dgm:cxn modelId="{C9C6D336-1850-6A41-A8CE-2A9EBB599EA3}" srcId="{9D13618E-6356-B649-B114-7B51F6C56AB6}" destId="{7D0E5562-CB39-CA42-8663-B48F793BFCB3}" srcOrd="0" destOrd="0" parTransId="{CF9C6377-6464-B84C-93F1-AD6E934F5EE2}" sibTransId="{A5B15DE0-E3A7-654B-AC1F-B5987F23F153}"/>
    <dgm:cxn modelId="{BACEB584-B95F-2344-B478-FB3527118253}" srcId="{9D13618E-6356-B649-B114-7B51F6C56AB6}" destId="{9C58795A-11B5-8B43-9AE0-D6BE0C7EC484}" srcOrd="2" destOrd="0" parTransId="{CBF554C6-5303-8F43-B63F-4A2AB505D15F}" sibTransId="{A78B7A6F-35BE-F545-A920-79771813B704}"/>
    <dgm:cxn modelId="{876A2660-768E-3B41-9D69-F1976969E06A}" type="presOf" srcId="{9D13618E-6356-B649-B114-7B51F6C56AB6}" destId="{7DFAAB6F-B0F2-7745-A76F-10723AE23D47}" srcOrd="1" destOrd="0" presId="urn:microsoft.com/office/officeart/2005/8/layout/gear1"/>
    <dgm:cxn modelId="{EB6B7846-2E38-574C-A368-448A1E79C3F7}" type="presOf" srcId="{9C58795A-11B5-8B43-9AE0-D6BE0C7EC484}" destId="{B969D30C-6887-5B49-B174-2177C28F0083}" srcOrd="0" destOrd="2" presId="urn:microsoft.com/office/officeart/2005/8/layout/gear1"/>
    <dgm:cxn modelId="{598505C8-2468-784A-B75A-E4820B74E744}" type="presOf" srcId="{04B92D87-A84D-0C43-8E00-BF47F3BF2765}" destId="{CBD434A1-6024-034A-BA37-36D1FE663789}" srcOrd="0" destOrd="0" presId="urn:microsoft.com/office/officeart/2005/8/layout/gear1"/>
    <dgm:cxn modelId="{840C8CDA-0536-9440-B62B-DD8429274A47}" srcId="{4AFDAC81-69BD-554A-B70A-B8570868451B}" destId="{18F1D32B-1141-AC40-A7FB-6DE11694971C}" srcOrd="1" destOrd="0" parTransId="{744425A0-44BE-E341-9B75-58D46696B2D1}" sibTransId="{663B75B3-0180-6E4E-BCDC-52A8E7822CE8}"/>
    <dgm:cxn modelId="{9A460947-B301-3A45-AA4C-2C87B784D946}" type="presOf" srcId="{E13FBF87-0513-8F4E-8ED7-7B78A2FF3B56}" destId="{D8B01A2F-3304-6C45-92E2-645FEDBABF55}" srcOrd="2" destOrd="0" presId="urn:microsoft.com/office/officeart/2005/8/layout/gear1"/>
    <dgm:cxn modelId="{8C0C9AE2-EC84-3547-84AF-D87A33645EEB}" type="presOf" srcId="{18F1D32B-1141-AC40-A7FB-6DE11694971C}" destId="{13F5EE20-C717-CB4E-8208-3B7701CAAA1C}" srcOrd="0" destOrd="0" presId="urn:microsoft.com/office/officeart/2005/8/layout/gear1"/>
    <dgm:cxn modelId="{4E1230C7-0D03-3144-AE3D-28BB43B3E2D8}" type="presOf" srcId="{9D13618E-6356-B649-B114-7B51F6C56AB6}" destId="{44512604-0E84-534A-B496-540568035D08}" srcOrd="0" destOrd="0" presId="urn:microsoft.com/office/officeart/2005/8/layout/gear1"/>
    <dgm:cxn modelId="{0064F41B-B634-0843-8DF9-1D50DB0975B1}" type="presOf" srcId="{4AFDAC81-69BD-554A-B70A-B8570868451B}" destId="{6D9C7977-151B-C043-BDAB-643C07318C48}" srcOrd="0" destOrd="0" presId="urn:microsoft.com/office/officeart/2005/8/layout/gear1"/>
    <dgm:cxn modelId="{5326A505-C0EB-5B4C-AF76-CF3FE9C65C06}" type="presOf" srcId="{73696FF9-E064-D04C-91DC-649CD12604F3}" destId="{CBD434A1-6024-034A-BA37-36D1FE663789}" srcOrd="0" destOrd="2" presId="urn:microsoft.com/office/officeart/2005/8/layout/gear1"/>
    <dgm:cxn modelId="{91111335-1A28-564A-A723-1D4C59B56E92}" srcId="{9D13618E-6356-B649-B114-7B51F6C56AB6}" destId="{2059A5BB-8471-B84B-83FC-C8BCB979AE4C}" srcOrd="1" destOrd="0" parTransId="{3CA79030-E535-FE4A-BF5B-D3AD6C4E10DA}" sibTransId="{E89CAFEE-9A7D-504A-BB44-A15F5F9B1090}"/>
    <dgm:cxn modelId="{994E6A8D-A2B2-544A-9384-5878A8646385}" type="presOf" srcId="{E13FBF87-0513-8F4E-8ED7-7B78A2FF3B56}" destId="{69E2E459-4542-7249-A1A4-03CDF018BBDA}" srcOrd="3" destOrd="0" presId="urn:microsoft.com/office/officeart/2005/8/layout/gear1"/>
    <dgm:cxn modelId="{FBF582ED-6BED-E145-9109-51DFA14A803F}" type="presOf" srcId="{E13FBF87-0513-8F4E-8ED7-7B78A2FF3B56}" destId="{B6C42186-38A5-A045-A416-B4982F0533D5}" srcOrd="1" destOrd="0" presId="urn:microsoft.com/office/officeart/2005/8/layout/gear1"/>
    <dgm:cxn modelId="{C6C7819D-632A-EB4E-9765-407BD72B36A0}" type="presOf" srcId="{5837FC98-0620-8F4C-99AD-BB219E1BA157}" destId="{7F1118CC-C7E2-FD4C-AC2D-CA02EAE31401}" srcOrd="0" destOrd="0" presId="urn:microsoft.com/office/officeart/2005/8/layout/gear1"/>
    <dgm:cxn modelId="{EE81B356-B3BB-7F4C-93D0-822654E17063}" srcId="{4AFDAC81-69BD-554A-B70A-B8570868451B}" destId="{E13FBF87-0513-8F4E-8ED7-7B78A2FF3B56}" srcOrd="2" destOrd="0" parTransId="{554906A1-BB38-5046-9EE8-7108477EB7D9}" sibTransId="{B4AFA23F-BFFF-9140-96C0-D7E68D209E97}"/>
    <dgm:cxn modelId="{5A997031-53EE-8E45-BCCF-58F3299A01F7}" type="presOf" srcId="{9AA3C39A-B0A1-B647-A71F-2A165931F054}" destId="{E5F57A91-963F-E643-9698-06F52FFA959A}" srcOrd="0" destOrd="0" presId="urn:microsoft.com/office/officeart/2005/8/layout/gear1"/>
    <dgm:cxn modelId="{3AC22C14-BF60-BE44-A7BC-C40837CB990A}" srcId="{E13FBF87-0513-8F4E-8ED7-7B78A2FF3B56}" destId="{73696FF9-E064-D04C-91DC-649CD12604F3}" srcOrd="2" destOrd="0" parTransId="{B25A7390-4D46-5B40-8603-69A13BEC4EB2}" sibTransId="{E0645EC5-A0EF-8F48-AD85-066CFB240C61}"/>
    <dgm:cxn modelId="{709C0FEF-2720-7A4B-BDF0-D42F209FB8FA}" srcId="{18F1D32B-1141-AC40-A7FB-6DE11694971C}" destId="{6E3BC0A9-C804-CA49-931C-3CE983B0A402}" srcOrd="1" destOrd="0" parTransId="{CED3A5ED-778F-0B40-A180-2399BBCDAF3B}" sibTransId="{4E2C00E6-33C6-774B-9182-663FC8A24AEC}"/>
    <dgm:cxn modelId="{5885F724-571A-614F-A6BD-8245DFBCE9A6}" srcId="{18F1D32B-1141-AC40-A7FB-6DE11694971C}" destId="{5837FC98-0620-8F4C-99AD-BB219E1BA157}" srcOrd="0" destOrd="0" parTransId="{D052B4D7-709E-6544-AF87-CF8E3B6BA7A3}" sibTransId="{E60C1E94-0AF0-4243-B9B1-86FECE896707}"/>
    <dgm:cxn modelId="{CF674D27-B64C-C04F-9AE0-9D7D8E7DF323}" type="presOf" srcId="{7D0E5562-CB39-CA42-8663-B48F793BFCB3}" destId="{B969D30C-6887-5B49-B174-2177C28F0083}" srcOrd="0" destOrd="0" presId="urn:microsoft.com/office/officeart/2005/8/layout/gear1"/>
    <dgm:cxn modelId="{CF3A7986-A6C7-3D4F-B5D8-4DBF6D47F0C1}" type="presOf" srcId="{E13FBF87-0513-8F4E-8ED7-7B78A2FF3B56}" destId="{FA75E91D-02C7-3D48-8213-D555E4F794D4}" srcOrd="0" destOrd="0" presId="urn:microsoft.com/office/officeart/2005/8/layout/gear1"/>
    <dgm:cxn modelId="{D92F60F5-639B-7847-BFCF-7059C655E4CD}" type="presOf" srcId="{18F1D32B-1141-AC40-A7FB-6DE11694971C}" destId="{31E485D0-FA95-9848-903D-E316EDB6682A}" srcOrd="2" destOrd="0" presId="urn:microsoft.com/office/officeart/2005/8/layout/gear1"/>
    <dgm:cxn modelId="{F7E2F8A5-67F3-CC4C-9532-425F6B9BE0E7}" type="presOf" srcId="{B4AFA23F-BFFF-9140-96C0-D7E68D209E97}" destId="{6B9CE155-8458-6544-96CC-9908CCB5F3EA}" srcOrd="0" destOrd="0" presId="urn:microsoft.com/office/officeart/2005/8/layout/gear1"/>
    <dgm:cxn modelId="{D456327F-6709-AA43-A5F9-50FBAD7CE15C}" type="presOf" srcId="{18F1D32B-1141-AC40-A7FB-6DE11694971C}" destId="{3E460B91-CEEE-D640-9957-104BBDE630C4}" srcOrd="1" destOrd="0" presId="urn:microsoft.com/office/officeart/2005/8/layout/gear1"/>
    <dgm:cxn modelId="{47210AAD-41A9-A64E-BD8D-7E00AC7CB0D0}" type="presOf" srcId="{145B2AEF-9B9F-524A-A280-7E42B6133019}" destId="{CBD434A1-6024-034A-BA37-36D1FE663789}" srcOrd="0" destOrd="1" presId="urn:microsoft.com/office/officeart/2005/8/layout/gear1"/>
    <dgm:cxn modelId="{9E6BBF76-3AFF-FF44-B816-773662E60716}" srcId="{4AFDAC81-69BD-554A-B70A-B8570868451B}" destId="{9D13618E-6356-B649-B114-7B51F6C56AB6}" srcOrd="0" destOrd="0" parTransId="{AA5C3BC0-4BDC-7648-B450-CD80B0AB373C}" sibTransId="{9AA3C39A-B0A1-B647-A71F-2A165931F054}"/>
    <dgm:cxn modelId="{8BF31183-5FC9-FA4E-BE1A-E275C250E5DA}" srcId="{E13FBF87-0513-8F4E-8ED7-7B78A2FF3B56}" destId="{145B2AEF-9B9F-524A-A280-7E42B6133019}" srcOrd="1" destOrd="0" parTransId="{6AC0D4A0-4A43-2B4A-AEAF-127955E767D3}" sibTransId="{7927C3A3-82FF-DA49-95B5-18826325F4FE}"/>
    <dgm:cxn modelId="{48A7F0C3-C27E-FD4A-99FB-B8CFC02E3B51}" type="presOf" srcId="{2059A5BB-8471-B84B-83FC-C8BCB979AE4C}" destId="{B969D30C-6887-5B49-B174-2177C28F0083}" srcOrd="0" destOrd="1" presId="urn:microsoft.com/office/officeart/2005/8/layout/gear1"/>
    <dgm:cxn modelId="{D03A35B3-3748-FD4C-89D8-5EEE0684983C}" type="presOf" srcId="{9D13618E-6356-B649-B114-7B51F6C56AB6}" destId="{21281A93-5D7B-FF44-B9C0-DB2417CE9216}" srcOrd="2" destOrd="0" presId="urn:microsoft.com/office/officeart/2005/8/layout/gear1"/>
    <dgm:cxn modelId="{81B1B1C0-1F81-6F4A-AFCF-E092C32C4B3B}" type="presParOf" srcId="{6D9C7977-151B-C043-BDAB-643C07318C48}" destId="{44512604-0E84-534A-B496-540568035D08}" srcOrd="0" destOrd="0" presId="urn:microsoft.com/office/officeart/2005/8/layout/gear1"/>
    <dgm:cxn modelId="{599E37C3-8866-BA4F-AEA0-D021DA90EE1C}" type="presParOf" srcId="{6D9C7977-151B-C043-BDAB-643C07318C48}" destId="{7DFAAB6F-B0F2-7745-A76F-10723AE23D47}" srcOrd="1" destOrd="0" presId="urn:microsoft.com/office/officeart/2005/8/layout/gear1"/>
    <dgm:cxn modelId="{2A7EDC19-4CD0-344C-8470-5B9485D35416}" type="presParOf" srcId="{6D9C7977-151B-C043-BDAB-643C07318C48}" destId="{21281A93-5D7B-FF44-B9C0-DB2417CE9216}" srcOrd="2" destOrd="0" presId="urn:microsoft.com/office/officeart/2005/8/layout/gear1"/>
    <dgm:cxn modelId="{384823F8-61DC-E148-B911-3D408DE5111F}" type="presParOf" srcId="{6D9C7977-151B-C043-BDAB-643C07318C48}" destId="{B969D30C-6887-5B49-B174-2177C28F0083}" srcOrd="3" destOrd="0" presId="urn:microsoft.com/office/officeart/2005/8/layout/gear1"/>
    <dgm:cxn modelId="{5F7EE66B-CE3E-B746-9E4D-BB19878996CD}" type="presParOf" srcId="{6D9C7977-151B-C043-BDAB-643C07318C48}" destId="{13F5EE20-C717-CB4E-8208-3B7701CAAA1C}" srcOrd="4" destOrd="0" presId="urn:microsoft.com/office/officeart/2005/8/layout/gear1"/>
    <dgm:cxn modelId="{3B912173-027F-7047-BA79-010E40739586}" type="presParOf" srcId="{6D9C7977-151B-C043-BDAB-643C07318C48}" destId="{3E460B91-CEEE-D640-9957-104BBDE630C4}" srcOrd="5" destOrd="0" presId="urn:microsoft.com/office/officeart/2005/8/layout/gear1"/>
    <dgm:cxn modelId="{DE3C97E3-C22A-EA47-B84A-09C2597AB21B}" type="presParOf" srcId="{6D9C7977-151B-C043-BDAB-643C07318C48}" destId="{31E485D0-FA95-9848-903D-E316EDB6682A}" srcOrd="6" destOrd="0" presId="urn:microsoft.com/office/officeart/2005/8/layout/gear1"/>
    <dgm:cxn modelId="{3CD3A1AC-AC41-7348-B750-D6088CCC5BD9}" type="presParOf" srcId="{6D9C7977-151B-C043-BDAB-643C07318C48}" destId="{7F1118CC-C7E2-FD4C-AC2D-CA02EAE31401}" srcOrd="7" destOrd="0" presId="urn:microsoft.com/office/officeart/2005/8/layout/gear1"/>
    <dgm:cxn modelId="{028E905B-50EE-6947-BFF8-2CA96E2C5501}" type="presParOf" srcId="{6D9C7977-151B-C043-BDAB-643C07318C48}" destId="{FA75E91D-02C7-3D48-8213-D555E4F794D4}" srcOrd="8" destOrd="0" presId="urn:microsoft.com/office/officeart/2005/8/layout/gear1"/>
    <dgm:cxn modelId="{D05F8781-F45B-A746-8732-3FA24445FDE5}" type="presParOf" srcId="{6D9C7977-151B-C043-BDAB-643C07318C48}" destId="{B6C42186-38A5-A045-A416-B4982F0533D5}" srcOrd="9" destOrd="0" presId="urn:microsoft.com/office/officeart/2005/8/layout/gear1"/>
    <dgm:cxn modelId="{61145639-B856-4549-B26C-1B60044D0E5D}" type="presParOf" srcId="{6D9C7977-151B-C043-BDAB-643C07318C48}" destId="{D8B01A2F-3304-6C45-92E2-645FEDBABF55}" srcOrd="10" destOrd="0" presId="urn:microsoft.com/office/officeart/2005/8/layout/gear1"/>
    <dgm:cxn modelId="{17500B59-62CC-7745-8744-7B392C4410C3}" type="presParOf" srcId="{6D9C7977-151B-C043-BDAB-643C07318C48}" destId="{69E2E459-4542-7249-A1A4-03CDF018BBDA}" srcOrd="11" destOrd="0" presId="urn:microsoft.com/office/officeart/2005/8/layout/gear1"/>
    <dgm:cxn modelId="{2037DA96-C458-4A46-9AA2-7D63075E08AE}" type="presParOf" srcId="{6D9C7977-151B-C043-BDAB-643C07318C48}" destId="{CBD434A1-6024-034A-BA37-36D1FE663789}" srcOrd="12" destOrd="0" presId="urn:microsoft.com/office/officeart/2005/8/layout/gear1"/>
    <dgm:cxn modelId="{5DC401B3-EEDE-F34E-8F34-EA20B6FCCD61}" type="presParOf" srcId="{6D9C7977-151B-C043-BDAB-643C07318C48}" destId="{E5F57A91-963F-E643-9698-06F52FFA959A}" srcOrd="13" destOrd="0" presId="urn:microsoft.com/office/officeart/2005/8/layout/gear1"/>
    <dgm:cxn modelId="{F616FE8C-50BE-4647-9A33-389206F87141}" type="presParOf" srcId="{6D9C7977-151B-C043-BDAB-643C07318C48}" destId="{1842D48B-0414-E946-B9AB-C03244393018}" srcOrd="14" destOrd="0" presId="urn:microsoft.com/office/officeart/2005/8/layout/gear1"/>
    <dgm:cxn modelId="{44E1CCAA-FB18-2642-A0E4-E46E44E81AC4}" type="presParOf" srcId="{6D9C7977-151B-C043-BDAB-643C07318C48}" destId="{6B9CE155-8458-6544-96CC-9908CCB5F3EA}"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5DFFB-0DFB-714E-80C4-79CEA8448617}">
      <dsp:nvSpPr>
        <dsp:cNvPr id="0" name=""/>
        <dsp:cNvSpPr/>
      </dsp:nvSpPr>
      <dsp:spPr>
        <a:xfrm rot="5400000">
          <a:off x="3158848" y="96172"/>
          <a:ext cx="1461959" cy="1271904"/>
        </a:xfrm>
        <a:prstGeom prst="hexagon">
          <a:avLst>
            <a:gd name="adj" fmla="val 25000"/>
            <a:gd name="vf" fmla="val 115470"/>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kumimoji="1" lang="zh-CN" altLang="en-US" sz="1900" b="1" kern="1200" dirty="0" smtClean="0"/>
            <a:t>新闻网站   </a:t>
          </a:r>
          <a:br>
            <a:rPr kumimoji="1" lang="zh-CN" altLang="en-US" sz="1900" b="1" kern="1200" dirty="0" smtClean="0"/>
          </a:br>
          <a:endParaRPr lang="zh-CN" altLang="en-US" sz="1900" kern="1200" dirty="0"/>
        </a:p>
      </dsp:txBody>
      <dsp:txXfrm rot="-5400000">
        <a:off x="3452080" y="228967"/>
        <a:ext cx="875494" cy="1006315"/>
      </dsp:txXfrm>
    </dsp:sp>
    <dsp:sp modelId="{2E7A76A6-14C7-9B47-8CA9-4EA6A67E3227}">
      <dsp:nvSpPr>
        <dsp:cNvPr id="0" name=""/>
        <dsp:cNvSpPr/>
      </dsp:nvSpPr>
      <dsp:spPr>
        <a:xfrm>
          <a:off x="4564376" y="293537"/>
          <a:ext cx="1631546" cy="877175"/>
        </a:xfrm>
        <a:prstGeom prst="rect">
          <a:avLst/>
        </a:prstGeom>
        <a:noFill/>
        <a:ln>
          <a:noFill/>
        </a:ln>
        <a:effectLst/>
      </dsp:spPr>
      <dsp:style>
        <a:lnRef idx="0">
          <a:scrgbClr r="0" g="0" b="0"/>
        </a:lnRef>
        <a:fillRef idx="0">
          <a:scrgbClr r="0" g="0" b="0"/>
        </a:fillRef>
        <a:effectRef idx="0">
          <a:scrgbClr r="0" g="0" b="0"/>
        </a:effectRef>
        <a:fontRef idx="minor"/>
      </dsp:style>
    </dsp:sp>
    <dsp:sp modelId="{AB595724-4075-1E49-B92C-8D4E0D213437}">
      <dsp:nvSpPr>
        <dsp:cNvPr id="0" name=""/>
        <dsp:cNvSpPr/>
      </dsp:nvSpPr>
      <dsp:spPr>
        <a:xfrm rot="5400000">
          <a:off x="1785191" y="96172"/>
          <a:ext cx="1461959" cy="1271904"/>
        </a:xfrm>
        <a:prstGeom prst="hexagon">
          <a:avLst>
            <a:gd name="adj" fmla="val 25000"/>
            <a:gd name="vf" fmla="val 11547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2078423" y="228967"/>
        <a:ext cx="875494" cy="1006315"/>
      </dsp:txXfrm>
    </dsp:sp>
    <dsp:sp modelId="{A127DC7B-EA18-5942-AAF6-249E439CE7D7}">
      <dsp:nvSpPr>
        <dsp:cNvPr id="0" name=""/>
        <dsp:cNvSpPr/>
      </dsp:nvSpPr>
      <dsp:spPr>
        <a:xfrm rot="5400000">
          <a:off x="2469388" y="1337083"/>
          <a:ext cx="1461959" cy="1271904"/>
        </a:xfrm>
        <a:prstGeom prst="hexagon">
          <a:avLst>
            <a:gd name="adj" fmla="val 25000"/>
            <a:gd name="vf" fmla="val 115470"/>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kumimoji="1" lang="zh-CN" altLang="en-US" sz="1900" b="1" kern="1200" dirty="0" smtClean="0"/>
            <a:t>自媒体   </a:t>
          </a:r>
          <a:br>
            <a:rPr kumimoji="1" lang="zh-CN" altLang="en-US" sz="1900" b="1" kern="1200" dirty="0" smtClean="0"/>
          </a:br>
          <a:endParaRPr lang="zh-CN" altLang="en-US" sz="1900" kern="1200" dirty="0"/>
        </a:p>
      </dsp:txBody>
      <dsp:txXfrm rot="-5400000">
        <a:off x="2762620" y="1469878"/>
        <a:ext cx="875494" cy="1006315"/>
      </dsp:txXfrm>
    </dsp:sp>
    <dsp:sp modelId="{F577A0C5-2720-3849-B020-D6EE03D87806}">
      <dsp:nvSpPr>
        <dsp:cNvPr id="0" name=""/>
        <dsp:cNvSpPr/>
      </dsp:nvSpPr>
      <dsp:spPr>
        <a:xfrm>
          <a:off x="932869" y="1534448"/>
          <a:ext cx="1578916" cy="877175"/>
        </a:xfrm>
        <a:prstGeom prst="rect">
          <a:avLst/>
        </a:prstGeom>
        <a:noFill/>
        <a:ln>
          <a:noFill/>
        </a:ln>
        <a:effectLst/>
      </dsp:spPr>
      <dsp:style>
        <a:lnRef idx="0">
          <a:scrgbClr r="0" g="0" b="0"/>
        </a:lnRef>
        <a:fillRef idx="0">
          <a:scrgbClr r="0" g="0" b="0"/>
        </a:fillRef>
        <a:effectRef idx="0">
          <a:scrgbClr r="0" g="0" b="0"/>
        </a:effectRef>
        <a:fontRef idx="minor"/>
      </dsp:style>
    </dsp:sp>
    <dsp:sp modelId="{802ED189-A0B2-2A45-A724-C49B259FD7B6}">
      <dsp:nvSpPr>
        <dsp:cNvPr id="0" name=""/>
        <dsp:cNvSpPr/>
      </dsp:nvSpPr>
      <dsp:spPr>
        <a:xfrm rot="5400000">
          <a:off x="3843045" y="1337083"/>
          <a:ext cx="1461959" cy="1271904"/>
        </a:xfrm>
        <a:prstGeom prst="hexagon">
          <a:avLst>
            <a:gd name="adj" fmla="val 25000"/>
            <a:gd name="vf" fmla="val 115470"/>
          </a:avLst>
        </a:prstGeom>
        <a:gradFill rotWithShape="0">
          <a:gsLst>
            <a:gs pos="0">
              <a:schemeClr val="accent5">
                <a:hueOff val="0"/>
                <a:satOff val="0"/>
                <a:lumOff val="0"/>
                <a:alphaOff val="0"/>
                <a:shade val="40000"/>
                <a:alpha val="100000"/>
                <a:satMod val="150000"/>
                <a:lumMod val="100000"/>
              </a:schemeClr>
            </a:gs>
            <a:gs pos="100000">
              <a:schemeClr val="accent5">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4136277" y="1469878"/>
        <a:ext cx="875494" cy="1006315"/>
      </dsp:txXfrm>
    </dsp:sp>
    <dsp:sp modelId="{EC761655-90A2-EC44-9386-AA61436938CA}">
      <dsp:nvSpPr>
        <dsp:cNvPr id="0" name=""/>
        <dsp:cNvSpPr/>
      </dsp:nvSpPr>
      <dsp:spPr>
        <a:xfrm rot="5400000">
          <a:off x="3158848" y="2577994"/>
          <a:ext cx="1461959" cy="1271904"/>
        </a:xfrm>
        <a:prstGeom prst="hexagon">
          <a:avLst>
            <a:gd name="adj" fmla="val 25000"/>
            <a:gd name="vf" fmla="val 115470"/>
          </a:avLst>
        </a:prstGeom>
        <a:gradFill rotWithShape="0">
          <a:gsLst>
            <a:gs pos="0">
              <a:schemeClr val="accent6">
                <a:hueOff val="0"/>
                <a:satOff val="0"/>
                <a:lumOff val="0"/>
                <a:alphaOff val="0"/>
                <a:shade val="40000"/>
                <a:alpha val="100000"/>
                <a:satMod val="150000"/>
                <a:lumMod val="100000"/>
              </a:schemeClr>
            </a:gs>
            <a:gs pos="100000">
              <a:schemeClr val="accent6">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kumimoji="1" lang="zh-CN" altLang="en-US" sz="1900" b="1" kern="1200" dirty="0" smtClean="0"/>
            <a:t>社会化媒体</a:t>
          </a:r>
          <a:br>
            <a:rPr kumimoji="1" lang="zh-CN" altLang="en-US" sz="1900" b="1" kern="1200" dirty="0" smtClean="0"/>
          </a:br>
          <a:endParaRPr lang="zh-CN" altLang="en-US" sz="1900" kern="1200" dirty="0"/>
        </a:p>
      </dsp:txBody>
      <dsp:txXfrm rot="-5400000">
        <a:off x="3452080" y="2710789"/>
        <a:ext cx="875494" cy="1006315"/>
      </dsp:txXfrm>
    </dsp:sp>
    <dsp:sp modelId="{9BFDC8E8-6C68-0249-82B1-A46FF3576415}">
      <dsp:nvSpPr>
        <dsp:cNvPr id="0" name=""/>
        <dsp:cNvSpPr/>
      </dsp:nvSpPr>
      <dsp:spPr>
        <a:xfrm>
          <a:off x="4564376" y="2775359"/>
          <a:ext cx="1631546" cy="877175"/>
        </a:xfrm>
        <a:prstGeom prst="rect">
          <a:avLst/>
        </a:prstGeom>
        <a:noFill/>
        <a:ln>
          <a:noFill/>
        </a:ln>
        <a:effectLst/>
      </dsp:spPr>
      <dsp:style>
        <a:lnRef idx="0">
          <a:scrgbClr r="0" g="0" b="0"/>
        </a:lnRef>
        <a:fillRef idx="0">
          <a:scrgbClr r="0" g="0" b="0"/>
        </a:fillRef>
        <a:effectRef idx="0">
          <a:scrgbClr r="0" g="0" b="0"/>
        </a:effectRef>
        <a:fontRef idx="minor"/>
      </dsp:style>
    </dsp:sp>
    <dsp:sp modelId="{E54DEA88-77F3-364E-B8C0-9156CEF0F998}">
      <dsp:nvSpPr>
        <dsp:cNvPr id="0" name=""/>
        <dsp:cNvSpPr/>
      </dsp:nvSpPr>
      <dsp:spPr>
        <a:xfrm rot="5400000">
          <a:off x="1785191" y="2577994"/>
          <a:ext cx="1461959" cy="1271904"/>
        </a:xfrm>
        <a:prstGeom prst="hexagon">
          <a:avLst>
            <a:gd name="adj" fmla="val 25000"/>
            <a:gd name="vf" fmla="val 115470"/>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dsp:txBody>
      <dsp:txXfrm rot="-5400000">
        <a:off x="2078423" y="2710789"/>
        <a:ext cx="875494" cy="1006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12604-0E84-534A-B496-540568035D08}">
      <dsp:nvSpPr>
        <dsp:cNvPr id="0" name=""/>
        <dsp:cNvSpPr/>
      </dsp:nvSpPr>
      <dsp:spPr>
        <a:xfrm>
          <a:off x="3571803" y="2025224"/>
          <a:ext cx="2475275" cy="2475275"/>
        </a:xfrm>
        <a:prstGeom prst="gear9">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zh-CN" altLang="en-US" sz="1400" b="1" kern="1200" smtClean="0"/>
            <a:t>新媒体</a:t>
          </a:r>
          <a:r>
            <a:rPr lang="en-US" altLang="zh-CN" sz="1400" b="1" kern="1200" smtClean="0"/>
            <a:t>1.0</a:t>
          </a:r>
          <a:r>
            <a:rPr lang="zh-CN" altLang="en-US" sz="1400" b="1" kern="1200" smtClean="0"/>
            <a:t>：新闻网站（</a:t>
          </a:r>
          <a:r>
            <a:rPr lang="en-US" altLang="zh-CN" sz="1400" b="1" kern="1200" smtClean="0"/>
            <a:t>WEB1.0</a:t>
          </a:r>
          <a:r>
            <a:rPr lang="zh-CN" altLang="en-US" sz="1400" b="1" kern="1200" smtClean="0"/>
            <a:t>）</a:t>
          </a:r>
          <a:endParaRPr lang="zh-CN" altLang="en-US" sz="1400" kern="1200"/>
        </a:p>
      </dsp:txBody>
      <dsp:txXfrm>
        <a:off x="4069443" y="2605045"/>
        <a:ext cx="1479995" cy="1272343"/>
      </dsp:txXfrm>
    </dsp:sp>
    <dsp:sp modelId="{B969D30C-6887-5B49-B174-2177C28F0083}">
      <dsp:nvSpPr>
        <dsp:cNvPr id="0" name=""/>
        <dsp:cNvSpPr/>
      </dsp:nvSpPr>
      <dsp:spPr>
        <a:xfrm>
          <a:off x="1111907" y="3456385"/>
          <a:ext cx="2632038" cy="94510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rtl="0">
            <a:lnSpc>
              <a:spcPct val="90000"/>
            </a:lnSpc>
            <a:spcBef>
              <a:spcPct val="0"/>
            </a:spcBef>
            <a:spcAft>
              <a:spcPct val="15000"/>
            </a:spcAft>
            <a:buChar char="••"/>
          </a:pPr>
          <a:r>
            <a:rPr lang="zh-CN" altLang="en-US" sz="1200" b="1" kern="1200" dirty="0" smtClean="0"/>
            <a:t>延续传统新闻传播的模式</a:t>
          </a:r>
          <a:endParaRPr lang="zh-CN" altLang="en-US" sz="1200" kern="1200" dirty="0"/>
        </a:p>
        <a:p>
          <a:pPr marL="114300" lvl="1" indent="-114300" algn="l" defTabSz="533400" rtl="0">
            <a:lnSpc>
              <a:spcPct val="90000"/>
            </a:lnSpc>
            <a:spcBef>
              <a:spcPct val="0"/>
            </a:spcBef>
            <a:spcAft>
              <a:spcPct val="15000"/>
            </a:spcAft>
            <a:buChar char="••"/>
          </a:pPr>
          <a:r>
            <a:rPr lang="zh-CN" altLang="en-US" sz="1200" b="1" kern="1200" dirty="0" smtClean="0"/>
            <a:t>专业生产，权力中心</a:t>
          </a:r>
          <a:endParaRPr lang="zh-CN" altLang="en-US" sz="1200" kern="1200" dirty="0"/>
        </a:p>
        <a:p>
          <a:pPr marL="114300" lvl="1" indent="-114300" algn="l" defTabSz="533400" rtl="0">
            <a:lnSpc>
              <a:spcPct val="90000"/>
            </a:lnSpc>
            <a:spcBef>
              <a:spcPct val="0"/>
            </a:spcBef>
            <a:spcAft>
              <a:spcPct val="15000"/>
            </a:spcAft>
            <a:buChar char="••"/>
          </a:pPr>
          <a:r>
            <a:rPr lang="zh-CN" altLang="en-US" sz="1200" b="1" kern="1200" dirty="0" smtClean="0"/>
            <a:t>从点到面，单向传播</a:t>
          </a:r>
          <a:endParaRPr lang="zh-CN" altLang="en-US" sz="1200" kern="1200" dirty="0"/>
        </a:p>
      </dsp:txBody>
      <dsp:txXfrm>
        <a:off x="1139588" y="3484066"/>
        <a:ext cx="2576676" cy="889743"/>
      </dsp:txXfrm>
    </dsp:sp>
    <dsp:sp modelId="{13F5EE20-C717-CB4E-8208-3B7701CAAA1C}">
      <dsp:nvSpPr>
        <dsp:cNvPr id="0" name=""/>
        <dsp:cNvSpPr/>
      </dsp:nvSpPr>
      <dsp:spPr>
        <a:xfrm>
          <a:off x="2131643" y="1440160"/>
          <a:ext cx="1800200" cy="1800200"/>
        </a:xfrm>
        <a:prstGeom prst="gear6">
          <a:avLst/>
        </a:prstGeom>
        <a:gradFill rotWithShape="0">
          <a:gsLst>
            <a:gs pos="0">
              <a:schemeClr val="accent3">
                <a:hueOff val="5625133"/>
                <a:satOff val="-8440"/>
                <a:lumOff val="-1373"/>
                <a:alphaOff val="0"/>
                <a:shade val="51000"/>
                <a:satMod val="130000"/>
              </a:schemeClr>
            </a:gs>
            <a:gs pos="80000">
              <a:schemeClr val="accent3">
                <a:hueOff val="5625133"/>
                <a:satOff val="-8440"/>
                <a:lumOff val="-1373"/>
                <a:alphaOff val="0"/>
                <a:shade val="93000"/>
                <a:satMod val="130000"/>
              </a:schemeClr>
            </a:gs>
            <a:gs pos="100000">
              <a:schemeClr val="accent3">
                <a:hueOff val="5625133"/>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zh-CN" altLang="en-US" sz="1400" b="1" kern="1200" smtClean="0"/>
            <a:t>新媒体</a:t>
          </a:r>
          <a:r>
            <a:rPr lang="en-US" altLang="zh-CN" sz="1400" b="1" kern="1200" smtClean="0"/>
            <a:t>2.0</a:t>
          </a:r>
          <a:r>
            <a:rPr lang="zh-CN" altLang="en-US" sz="1400" b="1" kern="1200" smtClean="0"/>
            <a:t>：自媒体（</a:t>
          </a:r>
          <a:r>
            <a:rPr lang="en-US" altLang="zh-CN" sz="1400" b="1" kern="1200" smtClean="0"/>
            <a:t>WEB2.0</a:t>
          </a:r>
          <a:r>
            <a:rPr lang="zh-CN" altLang="en-US" sz="1400" b="1" kern="1200" smtClean="0"/>
            <a:t>）</a:t>
          </a:r>
          <a:endParaRPr lang="zh-CN" altLang="en-US" sz="1400" kern="1200"/>
        </a:p>
      </dsp:txBody>
      <dsp:txXfrm>
        <a:off x="2584849" y="1896105"/>
        <a:ext cx="893788" cy="888310"/>
      </dsp:txXfrm>
    </dsp:sp>
    <dsp:sp modelId="{7F1118CC-C7E2-FD4C-AC2D-CA02EAE31401}">
      <dsp:nvSpPr>
        <dsp:cNvPr id="0" name=""/>
        <dsp:cNvSpPr/>
      </dsp:nvSpPr>
      <dsp:spPr>
        <a:xfrm>
          <a:off x="0" y="1152125"/>
          <a:ext cx="2439300" cy="94510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5625133"/>
              <a:satOff val="-8440"/>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ct val="15000"/>
            </a:spcAft>
            <a:buChar char="••"/>
          </a:pPr>
          <a:r>
            <a:rPr lang="zh-CN" altLang="en-US" sz="1600" b="1" kern="1200" dirty="0" smtClean="0"/>
            <a:t>个性化，参与式新闻</a:t>
          </a:r>
          <a:endParaRPr lang="zh-CN" altLang="en-US" sz="1600" kern="1200" dirty="0"/>
        </a:p>
        <a:p>
          <a:pPr marL="171450" lvl="1" indent="-171450" algn="l" defTabSz="711200" rtl="0">
            <a:lnSpc>
              <a:spcPct val="90000"/>
            </a:lnSpc>
            <a:spcBef>
              <a:spcPct val="0"/>
            </a:spcBef>
            <a:spcAft>
              <a:spcPct val="15000"/>
            </a:spcAft>
            <a:buChar char="••"/>
          </a:pPr>
          <a:r>
            <a:rPr lang="zh-CN" altLang="en-US" sz="1600" b="1" kern="1200" dirty="0" smtClean="0"/>
            <a:t>传受交互，平权</a:t>
          </a:r>
          <a:endParaRPr lang="zh-CN" altLang="en-US" sz="1600" kern="1200" dirty="0"/>
        </a:p>
      </dsp:txBody>
      <dsp:txXfrm>
        <a:off x="27681" y="1179806"/>
        <a:ext cx="2383938" cy="889743"/>
      </dsp:txXfrm>
    </dsp:sp>
    <dsp:sp modelId="{FA75E91D-02C7-3D48-8213-D555E4F794D4}">
      <dsp:nvSpPr>
        <dsp:cNvPr id="0" name=""/>
        <dsp:cNvSpPr/>
      </dsp:nvSpPr>
      <dsp:spPr>
        <a:xfrm rot="20700000">
          <a:off x="3139939" y="198205"/>
          <a:ext cx="1763828" cy="1763828"/>
        </a:xfrm>
        <a:prstGeom prst="gear6">
          <a:avLst/>
        </a:prstGeom>
        <a:gradFill rotWithShape="0">
          <a:gsLst>
            <a:gs pos="0">
              <a:schemeClr val="accent3">
                <a:hueOff val="11250266"/>
                <a:satOff val="-16880"/>
                <a:lumOff val="-2745"/>
                <a:alphaOff val="0"/>
                <a:shade val="51000"/>
                <a:satMod val="130000"/>
              </a:schemeClr>
            </a:gs>
            <a:gs pos="80000">
              <a:schemeClr val="accent3">
                <a:hueOff val="11250266"/>
                <a:satOff val="-16880"/>
                <a:lumOff val="-2745"/>
                <a:alphaOff val="0"/>
                <a:shade val="93000"/>
                <a:satMod val="130000"/>
              </a:schemeClr>
            </a:gs>
            <a:gs pos="100000">
              <a:schemeClr val="accent3">
                <a:hueOff val="11250266"/>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zh-CN" altLang="en-US" sz="1400" b="1" kern="1200" smtClean="0"/>
            <a:t>新媒体</a:t>
          </a:r>
          <a:r>
            <a:rPr lang="en-US" altLang="zh-CN" sz="1400" b="1" kern="1200" smtClean="0"/>
            <a:t>3.0</a:t>
          </a:r>
          <a:r>
            <a:rPr lang="zh-CN" altLang="en-US" sz="1400" b="1" kern="1200" smtClean="0"/>
            <a:t>：社会化媒体（移动互联</a:t>
          </a:r>
          <a:r>
            <a:rPr lang="en-US" altLang="zh-CN" sz="1400" b="1" kern="1200" smtClean="0"/>
            <a:t>/</a:t>
          </a:r>
          <a:r>
            <a:rPr lang="zh-CN" altLang="en-US" sz="1400" b="1" kern="1200" smtClean="0"/>
            <a:t>网络社会）</a:t>
          </a:r>
          <a:endParaRPr lang="zh-CN" altLang="en-US" sz="1400" kern="1200"/>
        </a:p>
      </dsp:txBody>
      <dsp:txXfrm rot="-20700000">
        <a:off x="3526798" y="585065"/>
        <a:ext cx="990110" cy="990110"/>
      </dsp:txXfrm>
    </dsp:sp>
    <dsp:sp modelId="{CBD434A1-6024-034A-BA37-36D1FE663789}">
      <dsp:nvSpPr>
        <dsp:cNvPr id="0" name=""/>
        <dsp:cNvSpPr/>
      </dsp:nvSpPr>
      <dsp:spPr>
        <a:xfrm>
          <a:off x="4975613" y="288032"/>
          <a:ext cx="2796786" cy="134115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1250266"/>
              <a:satOff val="-16880"/>
              <a:lumOff val="-27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smtClean="0"/>
            <a:t>社会</a:t>
          </a:r>
          <a:r>
            <a:rPr lang="en-US" altLang="zh-CN" sz="1800" b="1" kern="1200" dirty="0" smtClean="0"/>
            <a:t>+</a:t>
          </a:r>
          <a:r>
            <a:rPr lang="zh-CN" altLang="en-US" sz="1800" b="1" kern="1200" dirty="0" smtClean="0"/>
            <a:t>媒体，人</a:t>
          </a:r>
          <a:r>
            <a:rPr lang="en-US" altLang="zh-CN" sz="1800" b="1" kern="1200" dirty="0" smtClean="0"/>
            <a:t>+</a:t>
          </a:r>
          <a:r>
            <a:rPr lang="zh-CN" altLang="en-US" sz="1800" b="1" kern="1200" dirty="0" smtClean="0"/>
            <a:t>内容</a:t>
          </a:r>
          <a:endParaRPr lang="zh-CN" altLang="en-US" sz="1800" kern="1200" dirty="0"/>
        </a:p>
        <a:p>
          <a:pPr marL="171450" lvl="1" indent="-171450" algn="l" defTabSz="800100" rtl="0">
            <a:lnSpc>
              <a:spcPct val="90000"/>
            </a:lnSpc>
            <a:spcBef>
              <a:spcPct val="0"/>
            </a:spcBef>
            <a:spcAft>
              <a:spcPct val="15000"/>
            </a:spcAft>
            <a:buChar char="••"/>
          </a:pPr>
          <a:r>
            <a:rPr lang="zh-CN" altLang="en-US" sz="1800" b="1" kern="1200" dirty="0" smtClean="0"/>
            <a:t>联结</a:t>
          </a:r>
          <a:r>
            <a:rPr lang="en-US" altLang="zh-CN" sz="1800" b="1" kern="1200" dirty="0" smtClean="0"/>
            <a:t>=</a:t>
          </a:r>
          <a:r>
            <a:rPr lang="zh-CN" altLang="en-US" sz="1800" b="1" kern="1200" dirty="0" smtClean="0"/>
            <a:t>价值</a:t>
          </a:r>
          <a:endParaRPr lang="zh-CN" altLang="en-US" sz="1800" kern="1200" dirty="0"/>
        </a:p>
        <a:p>
          <a:pPr marL="171450" lvl="1" indent="-171450" algn="l" defTabSz="800100" rtl="0">
            <a:lnSpc>
              <a:spcPct val="90000"/>
            </a:lnSpc>
            <a:spcBef>
              <a:spcPct val="0"/>
            </a:spcBef>
            <a:spcAft>
              <a:spcPct val="15000"/>
            </a:spcAft>
            <a:buChar char="••"/>
          </a:pPr>
          <a:r>
            <a:rPr lang="zh-CN" altLang="en-US" sz="1800" b="1" kern="1200" dirty="0" smtClean="0"/>
            <a:t>智慧媒体？</a:t>
          </a:r>
          <a:endParaRPr lang="zh-CN" altLang="en-US" sz="1800" kern="1200" dirty="0"/>
        </a:p>
      </dsp:txBody>
      <dsp:txXfrm>
        <a:off x="5014894" y="327313"/>
        <a:ext cx="2718224" cy="1262589"/>
      </dsp:txXfrm>
    </dsp:sp>
    <dsp:sp modelId="{E5F57A91-963F-E643-9698-06F52FFA959A}">
      <dsp:nvSpPr>
        <dsp:cNvPr id="0" name=""/>
        <dsp:cNvSpPr/>
      </dsp:nvSpPr>
      <dsp:spPr>
        <a:xfrm>
          <a:off x="3384843" y="1649790"/>
          <a:ext cx="3168352" cy="3168352"/>
        </a:xfrm>
        <a:prstGeom prst="circularArrow">
          <a:avLst>
            <a:gd name="adj1" fmla="val 4688"/>
            <a:gd name="adj2" fmla="val 299029"/>
            <a:gd name="adj3" fmla="val 2523044"/>
            <a:gd name="adj4" fmla="val 15846539"/>
            <a:gd name="adj5" fmla="val 5469"/>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42D48B-0414-E946-B9AB-C03244393018}">
      <dsp:nvSpPr>
        <dsp:cNvPr id="0" name=""/>
        <dsp:cNvSpPr/>
      </dsp:nvSpPr>
      <dsp:spPr>
        <a:xfrm>
          <a:off x="1812831" y="1040529"/>
          <a:ext cx="2302005" cy="2302005"/>
        </a:xfrm>
        <a:prstGeom prst="leftCircularArrow">
          <a:avLst>
            <a:gd name="adj1" fmla="val 6452"/>
            <a:gd name="adj2" fmla="val 429999"/>
            <a:gd name="adj3" fmla="val 10489124"/>
            <a:gd name="adj4" fmla="val 14837806"/>
            <a:gd name="adj5" fmla="val 7527"/>
          </a:avLst>
        </a:prstGeom>
        <a:gradFill rotWithShape="0">
          <a:gsLst>
            <a:gs pos="0">
              <a:schemeClr val="accent3">
                <a:hueOff val="5625133"/>
                <a:satOff val="-8440"/>
                <a:lumOff val="-1373"/>
                <a:alphaOff val="0"/>
                <a:shade val="51000"/>
                <a:satMod val="130000"/>
              </a:schemeClr>
            </a:gs>
            <a:gs pos="80000">
              <a:schemeClr val="accent3">
                <a:hueOff val="5625133"/>
                <a:satOff val="-8440"/>
                <a:lumOff val="-1373"/>
                <a:alphaOff val="0"/>
                <a:shade val="93000"/>
                <a:satMod val="130000"/>
              </a:schemeClr>
            </a:gs>
            <a:gs pos="100000">
              <a:schemeClr val="accent3">
                <a:hueOff val="5625133"/>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B9CE155-8458-6544-96CC-9908CCB5F3EA}">
      <dsp:nvSpPr>
        <dsp:cNvPr id="0" name=""/>
        <dsp:cNvSpPr/>
      </dsp:nvSpPr>
      <dsp:spPr>
        <a:xfrm>
          <a:off x="2731947" y="-189453"/>
          <a:ext cx="2482025" cy="2482025"/>
        </a:xfrm>
        <a:prstGeom prst="circularArrow">
          <a:avLst>
            <a:gd name="adj1" fmla="val 5984"/>
            <a:gd name="adj2" fmla="val 394124"/>
            <a:gd name="adj3" fmla="val 13313824"/>
            <a:gd name="adj4" fmla="val 10508221"/>
            <a:gd name="adj5" fmla="val 6981"/>
          </a:avLst>
        </a:prstGeom>
        <a:gradFill rotWithShape="0">
          <a:gsLst>
            <a:gs pos="0">
              <a:schemeClr val="accent3">
                <a:hueOff val="11250266"/>
                <a:satOff val="-16880"/>
                <a:lumOff val="-2745"/>
                <a:alphaOff val="0"/>
                <a:shade val="51000"/>
                <a:satMod val="130000"/>
              </a:schemeClr>
            </a:gs>
            <a:gs pos="80000">
              <a:schemeClr val="accent3">
                <a:hueOff val="11250266"/>
                <a:satOff val="-16880"/>
                <a:lumOff val="-2745"/>
                <a:alphaOff val="0"/>
                <a:shade val="93000"/>
                <a:satMod val="130000"/>
              </a:schemeClr>
            </a:gs>
            <a:gs pos="100000">
              <a:schemeClr val="accent3">
                <a:hueOff val="11250266"/>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481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4813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ln>
          <a:effectLst/>
        </p:spPr>
      </p:sp>
      <p:sp>
        <p:nvSpPr>
          <p:cNvPr id="481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81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481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D3DAFD07-4913-4B76-A7F1-FEE35B1F4AFE}" type="slidenum">
              <a:rPr lang="en-US" altLang="zh-CN"/>
              <a:t>‹#›</a:t>
            </a:fld>
            <a:endParaRPr lang="en-US" altLang="zh-CN"/>
          </a:p>
        </p:txBody>
      </p:sp>
    </p:spTree>
    <p:extLst>
      <p:ext uri="{BB962C8B-B14F-4D97-AF65-F5344CB8AC3E}">
        <p14:creationId xmlns:p14="http://schemas.microsoft.com/office/powerpoint/2010/main" val="10530397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3853890"/>
            <a:ext cx="4038600" cy="777875"/>
          </a:xfrm>
        </p:spPr>
        <p:txBody>
          <a:bodyPr>
            <a:normAutofit/>
          </a:bodyPr>
          <a:lstStyle>
            <a:lvl1pPr>
              <a:defRPr sz="2800"/>
            </a:lvl1pPr>
          </a:lstStyle>
          <a:p>
            <a:r>
              <a:rPr lang="zh-CN" altLang="en-US" smtClean="0"/>
              <a:t>单击此处编辑母版标题样式</a:t>
            </a:r>
            <a:endParaRPr/>
          </a:p>
        </p:txBody>
      </p:sp>
      <p:sp>
        <p:nvSpPr>
          <p:cNvPr id="3" name="Subtitle 2"/>
          <p:cNvSpPr>
            <a:spLocks noGrp="1"/>
          </p:cNvSpPr>
          <p:nvPr>
            <p:ph type="subTitle" idx="1"/>
          </p:nvPr>
        </p:nvSpPr>
        <p:spPr>
          <a:xfrm>
            <a:off x="4800600" y="4635500"/>
            <a:ext cx="4038600" cy="623794"/>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a:p>
        </p:txBody>
      </p:sp>
      <p:sp>
        <p:nvSpPr>
          <p:cNvPr id="4" name="Date Placeholder 3"/>
          <p:cNvSpPr>
            <a:spLocks noGrp="1"/>
          </p:cNvSpPr>
          <p:nvPr>
            <p:ph type="dt" sz="half" idx="10"/>
          </p:nvPr>
        </p:nvSpPr>
        <p:spPr>
          <a:xfrm>
            <a:off x="4800600" y="5354700"/>
            <a:ext cx="1232647" cy="304271"/>
          </a:xfrm>
        </p:spPr>
        <p:txBody>
          <a:bodyPr/>
          <a:lstStyle>
            <a:lvl1pPr algn="l">
              <a:defRPr/>
            </a:lvl1pPr>
          </a:lstStyle>
          <a:p>
            <a:endParaRPr lang="en-US" altLang="zh-CN"/>
          </a:p>
        </p:txBody>
      </p:sp>
      <p:sp>
        <p:nvSpPr>
          <p:cNvPr id="5" name="Footer Placeholder 4"/>
          <p:cNvSpPr>
            <a:spLocks noGrp="1"/>
          </p:cNvSpPr>
          <p:nvPr>
            <p:ph type="ftr" sz="quarter" idx="11"/>
          </p:nvPr>
        </p:nvSpPr>
        <p:spPr>
          <a:xfrm>
            <a:off x="6311153" y="5354700"/>
            <a:ext cx="2617694" cy="304271"/>
          </a:xfrm>
        </p:spPr>
        <p:txBody>
          <a:bodyPr/>
          <a:lstStyle>
            <a:lvl1pPr algn="r">
              <a:defRPr/>
            </a:lvl1pPr>
          </a:lstStyle>
          <a:p>
            <a:endParaRPr lang="en-US" altLang="zh-CN"/>
          </a:p>
        </p:txBody>
      </p:sp>
      <p:sp>
        <p:nvSpPr>
          <p:cNvPr id="7" name="Rectangle 6"/>
          <p:cNvSpPr/>
          <p:nvPr/>
        </p:nvSpPr>
        <p:spPr>
          <a:xfrm>
            <a:off x="282575" y="190500"/>
            <a:ext cx="4235450" cy="3489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190500"/>
            <a:ext cx="2057400" cy="16992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1981200"/>
            <a:ext cx="2057400" cy="16992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2" y="145677"/>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190500"/>
            <a:ext cx="2057400" cy="16992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1981200"/>
            <a:ext cx="2057400" cy="1699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四项内容">
    <p:spTree>
      <p:nvGrpSpPr>
        <p:cNvPr id="1" name=""/>
        <p:cNvGrpSpPr/>
        <p:nvPr/>
      </p:nvGrpSpPr>
      <p:grpSpPr>
        <a:xfrm>
          <a:off x="0" y="0"/>
          <a:ext cx="0" cy="0"/>
          <a:chOff x="0" y="0"/>
          <a:chExt cx="0" cy="0"/>
        </a:xfrm>
      </p:grpSpPr>
      <p:sp>
        <p:nvSpPr>
          <p:cNvPr id="8" name="Rectangle 7"/>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12" name="Content Placeholder 2"/>
          <p:cNvSpPr>
            <a:spLocks noGrp="1"/>
          </p:cNvSpPr>
          <p:nvPr>
            <p:ph sz="half" idx="17"/>
          </p:nvPr>
        </p:nvSpPr>
        <p:spPr>
          <a:xfrm>
            <a:off x="502921" y="1654969"/>
            <a:ext cx="3657413"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14" name="Content Placeholder 2"/>
          <p:cNvSpPr>
            <a:spLocks noGrp="1"/>
          </p:cNvSpPr>
          <p:nvPr>
            <p:ph sz="half" idx="18"/>
          </p:nvPr>
        </p:nvSpPr>
        <p:spPr>
          <a:xfrm>
            <a:off x="502921" y="3470804"/>
            <a:ext cx="3657413"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15" name="Content Placeholder 2"/>
          <p:cNvSpPr>
            <a:spLocks noGrp="1"/>
          </p:cNvSpPr>
          <p:nvPr>
            <p:ph sz="half" idx="1"/>
          </p:nvPr>
        </p:nvSpPr>
        <p:spPr>
          <a:xfrm>
            <a:off x="4410075" y="1654969"/>
            <a:ext cx="3657600"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16" name="Content Placeholder 2"/>
          <p:cNvSpPr>
            <a:spLocks noGrp="1"/>
          </p:cNvSpPr>
          <p:nvPr>
            <p:ph sz="half" idx="16"/>
          </p:nvPr>
        </p:nvSpPr>
        <p:spPr>
          <a:xfrm>
            <a:off x="4410075" y="3474720"/>
            <a:ext cx="3657600"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Rectangle 5"/>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2D4400F6-E970-4EF5-A2BA-AB05B6E1967E}"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Rectangle 4"/>
          <p:cNvSpPr/>
          <p:nvPr/>
        </p:nvSpPr>
        <p:spPr>
          <a:xfrm>
            <a:off x="8166847" y="235478"/>
            <a:ext cx="685800" cy="251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3A6127AE-613C-45D0-AEC1-594017A215C6}" type="slidenum">
              <a:rPr lang="en-US" altLang="zh-CN" smtClean="0"/>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282576" y="190500"/>
            <a:ext cx="3451225" cy="5287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143125"/>
            <a:ext cx="3255264" cy="968375"/>
          </a:xfrm>
        </p:spPr>
        <p:txBody>
          <a:bodyPr anchor="b">
            <a:normAutofit/>
          </a:bodyPr>
          <a:lstStyle>
            <a:lvl1pPr algn="l">
              <a:defRPr sz="2600" b="0">
                <a:solidFill>
                  <a:schemeClr val="bg1"/>
                </a:solidFill>
              </a:defRPr>
            </a:lvl1pPr>
          </a:lstStyle>
          <a:p>
            <a:r>
              <a:rPr lang="zh-CN" altLang="en-US" smtClean="0"/>
              <a:t>单击此处编辑母版标题样式</a:t>
            </a:r>
            <a:endParaRPr dirty="0"/>
          </a:p>
        </p:txBody>
      </p:sp>
      <p:sp>
        <p:nvSpPr>
          <p:cNvPr id="3" name="Content Placeholder 2"/>
          <p:cNvSpPr>
            <a:spLocks noGrp="1"/>
          </p:cNvSpPr>
          <p:nvPr>
            <p:ph idx="1"/>
          </p:nvPr>
        </p:nvSpPr>
        <p:spPr>
          <a:xfrm>
            <a:off x="4168776" y="227542"/>
            <a:ext cx="4597399" cy="4877594"/>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381093" y="3111500"/>
            <a:ext cx="3255264" cy="1993636"/>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7391399" y="5352988"/>
            <a:ext cx="1537447" cy="304271"/>
          </a:xfrm>
        </p:spPr>
        <p:txBody>
          <a:bodyPr/>
          <a:lstStyle/>
          <a:p>
            <a:endParaRPr lang="en-US" altLang="zh-CN"/>
          </a:p>
        </p:txBody>
      </p:sp>
      <p:sp>
        <p:nvSpPr>
          <p:cNvPr id="6" name="Footer Placeholder 5"/>
          <p:cNvSpPr>
            <a:spLocks noGrp="1"/>
          </p:cNvSpPr>
          <p:nvPr>
            <p:ph type="ftr" sz="quarter" idx="11"/>
          </p:nvPr>
        </p:nvSpPr>
        <p:spPr>
          <a:xfrm>
            <a:off x="3859306" y="5352988"/>
            <a:ext cx="3316941" cy="304271"/>
          </a:xfrm>
        </p:spPr>
        <p:txBody>
          <a:bodyPr/>
          <a:lstStyle/>
          <a:p>
            <a:endParaRPr lang="en-US" altLang="zh-CN"/>
          </a:p>
        </p:txBody>
      </p:sp>
      <p:sp>
        <p:nvSpPr>
          <p:cNvPr id="9" name="TextBox 8"/>
          <p:cNvSpPr txBox="1"/>
          <p:nvPr/>
        </p:nvSpPr>
        <p:spPr>
          <a:xfrm>
            <a:off x="424892" y="145677"/>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1" name="Rectangle 10"/>
          <p:cNvSpPr/>
          <p:nvPr/>
        </p:nvSpPr>
        <p:spPr>
          <a:xfrm>
            <a:off x="8166847" y="235478"/>
            <a:ext cx="685800" cy="251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2603500"/>
            <a:ext cx="3898272" cy="726282"/>
          </a:xfrm>
        </p:spPr>
        <p:txBody>
          <a:bodyPr anchor="b">
            <a:normAutofit/>
          </a:bodyPr>
          <a:lstStyle>
            <a:lvl1pPr algn="l">
              <a:defRPr sz="2600" b="0"/>
            </a:lvl1pPr>
          </a:lstStyle>
          <a:p>
            <a:r>
              <a:rPr lang="zh-CN" altLang="en-US" smtClean="0"/>
              <a:t>单击此处编辑母版标题样式</a:t>
            </a:r>
            <a:endParaRPr/>
          </a:p>
        </p:txBody>
      </p:sp>
      <p:sp>
        <p:nvSpPr>
          <p:cNvPr id="3" name="Picture Placeholder 2"/>
          <p:cNvSpPr>
            <a:spLocks noGrp="1"/>
          </p:cNvSpPr>
          <p:nvPr>
            <p:ph type="pic" idx="1"/>
          </p:nvPr>
        </p:nvSpPr>
        <p:spPr>
          <a:xfrm>
            <a:off x="277906" y="190500"/>
            <a:ext cx="3460658" cy="528769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4169404" y="3329781"/>
            <a:ext cx="3898272" cy="1789907"/>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7391399" y="5352988"/>
            <a:ext cx="1537447" cy="304271"/>
          </a:xfrm>
        </p:spPr>
        <p:txBody>
          <a:bodyPr/>
          <a:lstStyle/>
          <a:p>
            <a:endParaRPr lang="en-US" altLang="zh-CN"/>
          </a:p>
        </p:txBody>
      </p:sp>
      <p:sp>
        <p:nvSpPr>
          <p:cNvPr id="6" name="Footer Placeholder 5"/>
          <p:cNvSpPr>
            <a:spLocks noGrp="1"/>
          </p:cNvSpPr>
          <p:nvPr>
            <p:ph type="ftr" sz="quarter" idx="11"/>
          </p:nvPr>
        </p:nvSpPr>
        <p:spPr>
          <a:xfrm>
            <a:off x="4191000" y="5352988"/>
            <a:ext cx="3005138" cy="304271"/>
          </a:xfrm>
        </p:spPr>
        <p:txBody>
          <a:bodyPr/>
          <a:lstStyle/>
          <a:p>
            <a:endParaRPr lang="en-US" altLang="zh-CN"/>
          </a:p>
        </p:txBody>
      </p:sp>
      <p:sp>
        <p:nvSpPr>
          <p:cNvPr id="7" name="Slide Number Placeholder 6"/>
          <p:cNvSpPr>
            <a:spLocks noGrp="1"/>
          </p:cNvSpPr>
          <p:nvPr>
            <p:ph type="sldNum" sz="quarter" idx="12"/>
          </p:nvPr>
        </p:nvSpPr>
        <p:spPr/>
        <p:txBody>
          <a:bodyPr/>
          <a:lstStyle/>
          <a:p>
            <a:fld id="{F71361D7-893D-44CC-ADB1-9F13CEECFBCE}" type="slidenum">
              <a:rPr lang="en-US" altLang="zh-CN" smtClean="0"/>
              <a:t>‹#›</a:t>
            </a:fld>
            <a:endParaRPr lang="en-US" altLang="zh-CN"/>
          </a:p>
        </p:txBody>
      </p:sp>
      <p:sp>
        <p:nvSpPr>
          <p:cNvPr id="10" name="TextBox 9"/>
          <p:cNvSpPr txBox="1"/>
          <p:nvPr/>
        </p:nvSpPr>
        <p:spPr>
          <a:xfrm>
            <a:off x="3990110" y="280894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位于标题上)">
    <p:spTree>
      <p:nvGrpSpPr>
        <p:cNvPr id="1" name=""/>
        <p:cNvGrpSpPr/>
        <p:nvPr/>
      </p:nvGrpSpPr>
      <p:grpSpPr>
        <a:xfrm>
          <a:off x="0" y="0"/>
          <a:ext cx="0" cy="0"/>
          <a:chOff x="0" y="0"/>
          <a:chExt cx="0" cy="0"/>
        </a:xfrm>
      </p:grpSpPr>
      <p:sp>
        <p:nvSpPr>
          <p:cNvPr id="2" name="Title 1"/>
          <p:cNvSpPr>
            <a:spLocks noGrp="1"/>
          </p:cNvSpPr>
          <p:nvPr>
            <p:ph type="title"/>
          </p:nvPr>
        </p:nvSpPr>
        <p:spPr>
          <a:xfrm>
            <a:off x="506506" y="3686735"/>
            <a:ext cx="6191157" cy="694765"/>
          </a:xfrm>
        </p:spPr>
        <p:txBody>
          <a:bodyPr anchor="b">
            <a:normAutofit/>
          </a:bodyPr>
          <a:lstStyle>
            <a:lvl1pPr algn="l">
              <a:defRPr sz="2600" b="0"/>
            </a:lvl1pPr>
          </a:lstStyle>
          <a:p>
            <a:r>
              <a:rPr lang="zh-CN" altLang="en-US" smtClean="0"/>
              <a:t>单击此处编辑母版标题样式</a:t>
            </a:r>
            <a:endParaRPr/>
          </a:p>
        </p:txBody>
      </p:sp>
      <p:sp>
        <p:nvSpPr>
          <p:cNvPr id="3" name="Picture Placeholder 2"/>
          <p:cNvSpPr>
            <a:spLocks noGrp="1"/>
          </p:cNvSpPr>
          <p:nvPr>
            <p:ph type="pic" idx="1"/>
          </p:nvPr>
        </p:nvSpPr>
        <p:spPr>
          <a:xfrm>
            <a:off x="277906" y="190500"/>
            <a:ext cx="6378389" cy="34899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506506" y="4381499"/>
            <a:ext cx="6191157" cy="738188"/>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8" name="Rectangle 7"/>
          <p:cNvSpPr/>
          <p:nvPr/>
        </p:nvSpPr>
        <p:spPr>
          <a:xfrm>
            <a:off x="6802438" y="190500"/>
            <a:ext cx="2057400" cy="16992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1981200"/>
            <a:ext cx="2057400" cy="1699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386066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张图片(带标题)">
    <p:spTree>
      <p:nvGrpSpPr>
        <p:cNvPr id="1" name=""/>
        <p:cNvGrpSpPr/>
        <p:nvPr/>
      </p:nvGrpSpPr>
      <p:grpSpPr>
        <a:xfrm>
          <a:off x="0" y="0"/>
          <a:ext cx="0" cy="0"/>
          <a:chOff x="0" y="0"/>
          <a:chExt cx="0" cy="0"/>
        </a:xfrm>
      </p:grpSpPr>
      <p:sp>
        <p:nvSpPr>
          <p:cNvPr id="8" name="Rectangle 7"/>
          <p:cNvSpPr/>
          <p:nvPr/>
        </p:nvSpPr>
        <p:spPr>
          <a:xfrm>
            <a:off x="282575" y="190500"/>
            <a:ext cx="6387167" cy="5287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143125"/>
            <a:ext cx="6181611" cy="968375"/>
          </a:xfrm>
        </p:spPr>
        <p:txBody>
          <a:bodyPr anchor="b">
            <a:normAutofit/>
          </a:bodyPr>
          <a:lstStyle>
            <a:lvl1pPr algn="l">
              <a:defRPr sz="2600" b="0">
                <a:solidFill>
                  <a:schemeClr val="bg1"/>
                </a:solidFill>
              </a:defRPr>
            </a:lvl1pPr>
          </a:lstStyle>
          <a:p>
            <a:r>
              <a:rPr lang="zh-CN" altLang="en-US" smtClean="0"/>
              <a:t>单击此处编辑母版标题样式</a:t>
            </a:r>
            <a:endParaRPr/>
          </a:p>
        </p:txBody>
      </p:sp>
      <p:sp>
        <p:nvSpPr>
          <p:cNvPr id="4" name="Text Placeholder 3"/>
          <p:cNvSpPr>
            <a:spLocks noGrp="1"/>
          </p:cNvSpPr>
          <p:nvPr>
            <p:ph type="body" sz="half" idx="2"/>
          </p:nvPr>
        </p:nvSpPr>
        <p:spPr>
          <a:xfrm>
            <a:off x="381094" y="3111500"/>
            <a:ext cx="6179566" cy="1993636"/>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5212262" y="5196340"/>
            <a:ext cx="1348398" cy="304271"/>
          </a:xfrm>
        </p:spPr>
        <p:txBody>
          <a:bodyPr/>
          <a:lstStyle>
            <a:lvl1pPr>
              <a:defRPr>
                <a:solidFill>
                  <a:schemeClr val="bg1"/>
                </a:solidFill>
              </a:defRPr>
            </a:lvl1pPr>
          </a:lstStyle>
          <a:p>
            <a:endParaRPr lang="en-US" altLang="zh-CN"/>
          </a:p>
        </p:txBody>
      </p:sp>
      <p:sp>
        <p:nvSpPr>
          <p:cNvPr id="6" name="Footer Placeholder 5"/>
          <p:cNvSpPr>
            <a:spLocks noGrp="1"/>
          </p:cNvSpPr>
          <p:nvPr>
            <p:ph type="ftr" sz="quarter" idx="11"/>
          </p:nvPr>
        </p:nvSpPr>
        <p:spPr>
          <a:xfrm>
            <a:off x="381096" y="5196340"/>
            <a:ext cx="4648105" cy="304271"/>
          </a:xfrm>
        </p:spPr>
        <p:txBody>
          <a:bodyPr/>
          <a:lstStyle>
            <a:lvl1pPr>
              <a:defRPr>
                <a:solidFill>
                  <a:schemeClr val="bg1"/>
                </a:solidFill>
              </a:defRPr>
            </a:lvl1p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9" name="TextBox 8"/>
          <p:cNvSpPr txBox="1"/>
          <p:nvPr/>
        </p:nvSpPr>
        <p:spPr>
          <a:xfrm>
            <a:off x="424892" y="145677"/>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190500"/>
            <a:ext cx="2057400" cy="16992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1979117"/>
            <a:ext cx="2057400" cy="1699260"/>
          </a:xfrm>
        </p:spPr>
        <p:txBody>
          <a:bodyPr/>
          <a:lstStyle>
            <a:lvl1pPr>
              <a:buNone/>
              <a:defRPr/>
            </a:lvl1pPr>
          </a:lstStyle>
          <a:p>
            <a:r>
              <a:rPr lang="zh-CN" altLang="en-US" smtClean="0"/>
              <a:t>将图片拖动到占位符，或单击添加图标</a:t>
            </a:r>
            <a:endParaRPr/>
          </a:p>
        </p:txBody>
      </p:sp>
      <p:sp>
        <p:nvSpPr>
          <p:cNvPr id="13" name="Picture Placeholder 12"/>
          <p:cNvSpPr>
            <a:spLocks noGrp="1"/>
          </p:cNvSpPr>
          <p:nvPr>
            <p:ph type="pic" sz="quarter" idx="14"/>
          </p:nvPr>
        </p:nvSpPr>
        <p:spPr>
          <a:xfrm>
            <a:off x="6802438" y="3779520"/>
            <a:ext cx="2057400" cy="1699260"/>
          </a:xfrm>
        </p:spPr>
        <p:txBody>
          <a:bodyPr/>
          <a:lstStyle>
            <a:lvl1pPr>
              <a:buNone/>
              <a:defRPr/>
            </a:lvl1pPr>
          </a:lstStyle>
          <a:p>
            <a:r>
              <a:rPr lang="zh-CN" altLang="en-US" smtClean="0"/>
              <a:t>将图片拖动到占位符，或单击添加图标</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张图片(带标题)">
    <p:spTree>
      <p:nvGrpSpPr>
        <p:cNvPr id="1" name=""/>
        <p:cNvGrpSpPr/>
        <p:nvPr/>
      </p:nvGrpSpPr>
      <p:grpSpPr>
        <a:xfrm>
          <a:off x="0" y="0"/>
          <a:ext cx="0" cy="0"/>
          <a:chOff x="0" y="0"/>
          <a:chExt cx="0" cy="0"/>
        </a:xfrm>
      </p:grpSpPr>
      <p:sp>
        <p:nvSpPr>
          <p:cNvPr id="8" name="Rectangle 7"/>
          <p:cNvSpPr/>
          <p:nvPr/>
        </p:nvSpPr>
        <p:spPr>
          <a:xfrm>
            <a:off x="282575" y="190500"/>
            <a:ext cx="4235450" cy="5287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143125"/>
            <a:ext cx="4016633" cy="968375"/>
          </a:xfrm>
        </p:spPr>
        <p:txBody>
          <a:bodyPr anchor="b">
            <a:normAutofit/>
          </a:bodyPr>
          <a:lstStyle>
            <a:lvl1pPr algn="l">
              <a:defRPr sz="2600" b="0">
                <a:solidFill>
                  <a:schemeClr val="bg1"/>
                </a:solidFill>
              </a:defRPr>
            </a:lvl1pPr>
          </a:lstStyle>
          <a:p>
            <a:r>
              <a:rPr lang="zh-CN" altLang="en-US" smtClean="0"/>
              <a:t>单击此处编辑母版标题样式</a:t>
            </a:r>
            <a:endParaRPr/>
          </a:p>
        </p:txBody>
      </p:sp>
      <p:sp>
        <p:nvSpPr>
          <p:cNvPr id="4" name="Text Placeholder 3"/>
          <p:cNvSpPr>
            <a:spLocks noGrp="1"/>
          </p:cNvSpPr>
          <p:nvPr>
            <p:ph type="body" sz="half" idx="2"/>
          </p:nvPr>
        </p:nvSpPr>
        <p:spPr>
          <a:xfrm>
            <a:off x="381094" y="3111500"/>
            <a:ext cx="4015304" cy="1993636"/>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3048000" y="5196340"/>
            <a:ext cx="1348398" cy="304271"/>
          </a:xfrm>
        </p:spPr>
        <p:txBody>
          <a:bodyPr/>
          <a:lstStyle>
            <a:lvl1pPr>
              <a:defRPr>
                <a:solidFill>
                  <a:schemeClr val="bg1"/>
                </a:solidFill>
              </a:defRPr>
            </a:lvl1pPr>
          </a:lstStyle>
          <a:p>
            <a:endParaRPr lang="en-US" altLang="zh-CN"/>
          </a:p>
        </p:txBody>
      </p:sp>
      <p:sp>
        <p:nvSpPr>
          <p:cNvPr id="6" name="Footer Placeholder 5"/>
          <p:cNvSpPr>
            <a:spLocks noGrp="1"/>
          </p:cNvSpPr>
          <p:nvPr>
            <p:ph type="ftr" sz="quarter" idx="11"/>
          </p:nvPr>
        </p:nvSpPr>
        <p:spPr>
          <a:xfrm>
            <a:off x="381096" y="5196340"/>
            <a:ext cx="2590705" cy="304271"/>
          </a:xfrm>
        </p:spPr>
        <p:txBody>
          <a:bodyPr/>
          <a:lstStyle>
            <a:lvl1pPr>
              <a:defRPr>
                <a:solidFill>
                  <a:schemeClr val="bg1"/>
                </a:solidFill>
              </a:defRPr>
            </a:lvl1p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9" name="TextBox 8"/>
          <p:cNvSpPr txBox="1"/>
          <p:nvPr/>
        </p:nvSpPr>
        <p:spPr>
          <a:xfrm>
            <a:off x="424892" y="145677"/>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190500"/>
            <a:ext cx="2057400" cy="16992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3778938"/>
            <a:ext cx="2057400" cy="16992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190500"/>
            <a:ext cx="2057400" cy="1699260"/>
          </a:xfrm>
        </p:spPr>
        <p:txBody>
          <a:bodyPr/>
          <a:lstStyle>
            <a:lvl1pPr>
              <a:buNone/>
              <a:defRPr/>
            </a:lvl1pPr>
          </a:lstStyle>
          <a:p>
            <a:r>
              <a:rPr lang="zh-CN" altLang="en-US" smtClean="0"/>
              <a:t>将图片拖动到占位符，或单击添加图标</a:t>
            </a:r>
            <a:endParaRPr/>
          </a:p>
        </p:txBody>
      </p:sp>
      <p:sp>
        <p:nvSpPr>
          <p:cNvPr id="13" name="Picture Placeholder 12"/>
          <p:cNvSpPr>
            <a:spLocks noGrp="1"/>
          </p:cNvSpPr>
          <p:nvPr>
            <p:ph type="pic" sz="quarter" idx="14"/>
          </p:nvPr>
        </p:nvSpPr>
        <p:spPr>
          <a:xfrm>
            <a:off x="4624388" y="1984719"/>
            <a:ext cx="2057400" cy="1699260"/>
          </a:xfrm>
        </p:spPr>
        <p:txBody>
          <a:bodyPr/>
          <a:lstStyle>
            <a:lvl1pPr>
              <a:buNone/>
              <a:defRPr/>
            </a:lvl1pPr>
          </a:lstStyle>
          <a:p>
            <a:r>
              <a:rPr lang="zh-CN" altLang="en-US" smtClean="0"/>
              <a:t>将图片拖动到占位符，或单击添加图标</a:t>
            </a:r>
            <a:endParaRPr/>
          </a:p>
        </p:txBody>
      </p:sp>
      <p:sp>
        <p:nvSpPr>
          <p:cNvPr id="14" name="Picture Placeholder 12"/>
          <p:cNvSpPr>
            <a:spLocks noGrp="1"/>
          </p:cNvSpPr>
          <p:nvPr>
            <p:ph type="pic" sz="quarter" idx="15"/>
          </p:nvPr>
        </p:nvSpPr>
        <p:spPr>
          <a:xfrm>
            <a:off x="6803136" y="1984718"/>
            <a:ext cx="2057400" cy="3489960"/>
          </a:xfrm>
        </p:spPr>
        <p:txBody>
          <a:bodyPr/>
          <a:lstStyle>
            <a:lvl1pPr>
              <a:buNone/>
              <a:defRPr/>
            </a:lvl1pPr>
          </a:lstStyle>
          <a:p>
            <a:r>
              <a:rPr lang="zh-CN" altLang="en-US" smtClean="0"/>
              <a:t>将图片拖动到占位符，或单击添加图标</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张图片(带标题，可选)">
    <p:spTree>
      <p:nvGrpSpPr>
        <p:cNvPr id="1" name=""/>
        <p:cNvGrpSpPr/>
        <p:nvPr/>
      </p:nvGrpSpPr>
      <p:grpSpPr>
        <a:xfrm>
          <a:off x="0" y="0"/>
          <a:ext cx="0" cy="0"/>
          <a:chOff x="0" y="0"/>
          <a:chExt cx="0" cy="0"/>
        </a:xfrm>
      </p:grpSpPr>
      <p:sp>
        <p:nvSpPr>
          <p:cNvPr id="11" name="Rectangle 10"/>
          <p:cNvSpPr/>
          <p:nvPr/>
        </p:nvSpPr>
        <p:spPr>
          <a:xfrm>
            <a:off x="8166847" y="235478"/>
            <a:ext cx="685800" cy="251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2603500"/>
            <a:ext cx="3108960" cy="726282"/>
          </a:xfrm>
        </p:spPr>
        <p:txBody>
          <a:bodyPr anchor="b">
            <a:normAutofit/>
          </a:bodyPr>
          <a:lstStyle>
            <a:lvl1pPr algn="l">
              <a:defRPr sz="2600" b="0"/>
            </a:lvl1pPr>
          </a:lstStyle>
          <a:p>
            <a:r>
              <a:rPr lang="zh-CN" altLang="en-US" smtClean="0"/>
              <a:t>单击此处编辑母版标题样式</a:t>
            </a:r>
            <a:endParaRPr/>
          </a:p>
        </p:txBody>
      </p:sp>
      <p:sp>
        <p:nvSpPr>
          <p:cNvPr id="3" name="Picture Placeholder 2"/>
          <p:cNvSpPr>
            <a:spLocks noGrp="1"/>
          </p:cNvSpPr>
          <p:nvPr>
            <p:ph type="pic" idx="1"/>
          </p:nvPr>
        </p:nvSpPr>
        <p:spPr>
          <a:xfrm>
            <a:off x="277906" y="1971040"/>
            <a:ext cx="4240119" cy="34899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4953000" y="3329781"/>
            <a:ext cx="3108960" cy="1789907"/>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7391399" y="5352988"/>
            <a:ext cx="1537447" cy="304271"/>
          </a:xfrm>
        </p:spPr>
        <p:txBody>
          <a:bodyPr/>
          <a:lstStyle/>
          <a:p>
            <a:endParaRPr lang="en-US" altLang="zh-CN"/>
          </a:p>
        </p:txBody>
      </p:sp>
      <p:sp>
        <p:nvSpPr>
          <p:cNvPr id="6" name="Footer Placeholder 5"/>
          <p:cNvSpPr>
            <a:spLocks noGrp="1"/>
          </p:cNvSpPr>
          <p:nvPr>
            <p:ph type="ftr" sz="quarter" idx="11"/>
          </p:nvPr>
        </p:nvSpPr>
        <p:spPr>
          <a:xfrm>
            <a:off x="4191000" y="5352988"/>
            <a:ext cx="3005138" cy="304271"/>
          </a:xfrm>
        </p:spPr>
        <p:txBody>
          <a:body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10" name="TextBox 9"/>
          <p:cNvSpPr txBox="1"/>
          <p:nvPr/>
        </p:nvSpPr>
        <p:spPr>
          <a:xfrm>
            <a:off x="4750361" y="280894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190500"/>
            <a:ext cx="2057400" cy="1699260"/>
          </a:xfrm>
        </p:spPr>
        <p:txBody>
          <a:bodyPr/>
          <a:lstStyle>
            <a:lvl1pPr>
              <a:buNone/>
              <a:defRPr/>
            </a:lvl1pPr>
          </a:lstStyle>
          <a:p>
            <a:r>
              <a:rPr lang="zh-CN" altLang="en-US" smtClean="0"/>
              <a:t>将图片拖动到占位符，或单击添加图标</a:t>
            </a:r>
            <a:endParaRPr/>
          </a:p>
        </p:txBody>
      </p:sp>
      <p:sp>
        <p:nvSpPr>
          <p:cNvPr id="15" name="Picture Placeholder 12"/>
          <p:cNvSpPr>
            <a:spLocks noGrp="1"/>
          </p:cNvSpPr>
          <p:nvPr>
            <p:ph type="pic" sz="quarter" idx="14"/>
          </p:nvPr>
        </p:nvSpPr>
        <p:spPr>
          <a:xfrm>
            <a:off x="2460625" y="190500"/>
            <a:ext cx="2057400" cy="1699260"/>
          </a:xfrm>
        </p:spPr>
        <p:txBody>
          <a:bodyPr/>
          <a:lstStyle>
            <a:lvl1pPr>
              <a:buNone/>
              <a:defRPr/>
            </a:lvl1pPr>
          </a:lstStyle>
          <a:p>
            <a:r>
              <a:rPr lang="zh-CN" altLang="en-US" smtClean="0"/>
              <a:t>将图片拖动到占位符，或单击添加图标</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和竖排文本">
    <p:spTree>
      <p:nvGrpSpPr>
        <p:cNvPr id="1" name=""/>
        <p:cNvGrpSpPr/>
        <p:nvPr/>
      </p:nvGrpSpPr>
      <p:grpSpPr>
        <a:xfrm>
          <a:off x="0" y="0"/>
          <a:ext cx="0" cy="0"/>
          <a:chOff x="0" y="0"/>
          <a:chExt cx="0" cy="0"/>
        </a:xfrm>
      </p:grpSpPr>
      <p:sp>
        <p:nvSpPr>
          <p:cNvPr id="7" name="Rectangle 6"/>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2DD1C24-B63D-4000-AD68-928C11A942F5}" type="slidenum">
              <a:rPr lang="en-US" altLang="zh-CN" smtClean="0"/>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7" name="Rectangle 6"/>
          <p:cNvSpPr/>
          <p:nvPr/>
        </p:nvSpPr>
        <p:spPr>
          <a:xfrm>
            <a:off x="8210551" y="235478"/>
            <a:ext cx="642097"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F595B0ED-356A-4F29-9D08-320862EE0B1C}" type="slidenum">
              <a:rPr lang="en-US" altLang="zh-CN" smtClean="0"/>
              <a:t>‹#›</a:t>
            </a:fld>
            <a:endParaRPr lang="en-US" altLang="zh-CN"/>
          </a:p>
        </p:txBody>
      </p:sp>
      <p:sp>
        <p:nvSpPr>
          <p:cNvPr id="9" name="TextBox 8"/>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35478"/>
            <a:ext cx="91440" cy="133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竖排标题和文本">
    <p:spTree>
      <p:nvGrpSpPr>
        <p:cNvPr id="1" name=""/>
        <p:cNvGrpSpPr/>
        <p:nvPr/>
      </p:nvGrpSpPr>
      <p:grpSpPr>
        <a:xfrm>
          <a:off x="0" y="0"/>
          <a:ext cx="0" cy="0"/>
          <a:chOff x="0" y="0"/>
          <a:chExt cx="0" cy="0"/>
        </a:xfrm>
      </p:grpSpPr>
      <p:sp>
        <p:nvSpPr>
          <p:cNvPr id="10" name="Rectangle 9"/>
          <p:cNvSpPr/>
          <p:nvPr/>
        </p:nvSpPr>
        <p:spPr>
          <a:xfrm>
            <a:off x="8166847" y="235478"/>
            <a:ext cx="685800" cy="251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795619"/>
            <a:ext cx="681318" cy="4309518"/>
          </a:xfrm>
        </p:spPr>
        <p:txBody>
          <a:bodyPr vert="eaVert" anchor="t" anchorCtr="0"/>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457200" y="798964"/>
            <a:ext cx="6858000" cy="4320724"/>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9" name="TextBox 8"/>
          <p:cNvSpPr txBox="1"/>
          <p:nvPr/>
        </p:nvSpPr>
        <p:spPr>
          <a:xfrm rot="16200000">
            <a:off x="8614854" y="421890"/>
            <a:ext cx="217424"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058450"/>
      </p:ext>
    </p:extLst>
  </p:cSld>
  <p:clrMapOvr>
    <a:masterClrMapping/>
  </p:clrMapOvr>
  <p:transition xmlns:p14="http://schemas.microsoft.com/office/powerpoint/2010/mai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grpSp>
        <p:nvGrpSpPr>
          <p:cNvPr id="2" name="组合 1"/>
          <p:cNvGrpSpPr/>
          <p:nvPr/>
        </p:nvGrpSpPr>
        <p:grpSpPr>
          <a:xfrm>
            <a:off x="281525" y="0"/>
            <a:ext cx="105725" cy="801789"/>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7" y="5514553"/>
            <a:ext cx="105725" cy="200447"/>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27067350"/>
      </p:ext>
    </p:extLst>
  </p:cSld>
  <p:clrMapOvr>
    <a:masterClrMapping/>
  </p:clrMapOvr>
  <p:transition xmlns:p14="http://schemas.microsoft.com/office/powerpoint/2010/mai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标题和内容">
    <p:spTree>
      <p:nvGrpSpPr>
        <p:cNvPr id="1" name=""/>
        <p:cNvGrpSpPr/>
        <p:nvPr/>
      </p:nvGrpSpPr>
      <p:grpSpPr>
        <a:xfrm>
          <a:off x="0" y="0"/>
          <a:ext cx="0" cy="0"/>
          <a:chOff x="0" y="0"/>
          <a:chExt cx="0" cy="0"/>
        </a:xfrm>
      </p:grpSpPr>
      <p:grpSp>
        <p:nvGrpSpPr>
          <p:cNvPr id="2" name="组合 1"/>
          <p:cNvGrpSpPr/>
          <p:nvPr/>
        </p:nvGrpSpPr>
        <p:grpSpPr>
          <a:xfrm>
            <a:off x="281525" y="0"/>
            <a:ext cx="105725" cy="801789"/>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7" y="5514553"/>
            <a:ext cx="105725" cy="200447"/>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6618931"/>
      </p:ext>
    </p:extLst>
  </p:cSld>
  <p:clrMapOvr>
    <a:masterClrMapping/>
  </p:clrMapOvr>
  <p:transition xmlns:p14="http://schemas.microsoft.com/office/powerpoint/2010/mai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_标题和内容">
    <p:spTree>
      <p:nvGrpSpPr>
        <p:cNvPr id="1" name=""/>
        <p:cNvGrpSpPr/>
        <p:nvPr/>
      </p:nvGrpSpPr>
      <p:grpSpPr>
        <a:xfrm>
          <a:off x="0" y="0"/>
          <a:ext cx="0" cy="0"/>
          <a:chOff x="0" y="0"/>
          <a:chExt cx="0" cy="0"/>
        </a:xfrm>
      </p:grpSpPr>
      <p:grpSp>
        <p:nvGrpSpPr>
          <p:cNvPr id="2" name="组合 1"/>
          <p:cNvGrpSpPr/>
          <p:nvPr/>
        </p:nvGrpSpPr>
        <p:grpSpPr>
          <a:xfrm>
            <a:off x="281525" y="0"/>
            <a:ext cx="105725" cy="801789"/>
            <a:chOff x="281524" y="0"/>
            <a:chExt cx="105725" cy="721610"/>
          </a:xfrm>
          <a:solidFill>
            <a:srgbClr val="FDA907"/>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7" y="5514553"/>
            <a:ext cx="105725" cy="200447"/>
            <a:chOff x="281524" y="0"/>
            <a:chExt cx="105725" cy="721610"/>
          </a:xfrm>
          <a:solidFill>
            <a:srgbClr val="FDA907"/>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96466869"/>
      </p:ext>
    </p:extLst>
  </p:cSld>
  <p:clrMapOvr>
    <a:masterClrMapping/>
  </p:clrMapOvr>
  <p:transition xmlns:p14="http://schemas.microsoft.com/office/powerpoint/2010/mai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标题和内容">
    <p:spTree>
      <p:nvGrpSpPr>
        <p:cNvPr id="1" name=""/>
        <p:cNvGrpSpPr/>
        <p:nvPr/>
      </p:nvGrpSpPr>
      <p:grpSpPr>
        <a:xfrm>
          <a:off x="0" y="0"/>
          <a:ext cx="0" cy="0"/>
          <a:chOff x="0" y="0"/>
          <a:chExt cx="0" cy="0"/>
        </a:xfrm>
      </p:grpSpPr>
      <p:grpSp>
        <p:nvGrpSpPr>
          <p:cNvPr id="2" name="组合 1"/>
          <p:cNvGrpSpPr/>
          <p:nvPr/>
        </p:nvGrpSpPr>
        <p:grpSpPr>
          <a:xfrm>
            <a:off x="281525" y="0"/>
            <a:ext cx="105725" cy="801789"/>
            <a:chOff x="281524" y="0"/>
            <a:chExt cx="105725" cy="721610"/>
          </a:xfrm>
          <a:solidFill>
            <a:srgbClr val="BF3420"/>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7" y="5514553"/>
            <a:ext cx="105725" cy="200447"/>
            <a:chOff x="281524" y="0"/>
            <a:chExt cx="105725" cy="721610"/>
          </a:xfrm>
          <a:solidFill>
            <a:srgbClr val="BF3420"/>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0572704"/>
      </p:ext>
    </p:extLst>
  </p:cSld>
  <p:clrMapOvr>
    <a:masterClrMapping/>
  </p:clrMapOvr>
  <p:transition xmlns:p14="http://schemas.microsoft.com/office/powerpoint/2010/mai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_标题和内容">
    <p:spTree>
      <p:nvGrpSpPr>
        <p:cNvPr id="1" name=""/>
        <p:cNvGrpSpPr/>
        <p:nvPr/>
      </p:nvGrpSpPr>
      <p:grpSpPr>
        <a:xfrm>
          <a:off x="0" y="0"/>
          <a:ext cx="0" cy="0"/>
          <a:chOff x="0" y="0"/>
          <a:chExt cx="0" cy="0"/>
        </a:xfrm>
      </p:grpSpPr>
      <p:grpSp>
        <p:nvGrpSpPr>
          <p:cNvPr id="2" name="组合 1"/>
          <p:cNvGrpSpPr/>
          <p:nvPr/>
        </p:nvGrpSpPr>
        <p:grpSpPr>
          <a:xfrm>
            <a:off x="161511" y="0"/>
            <a:ext cx="225739" cy="801789"/>
            <a:chOff x="161510" y="0"/>
            <a:chExt cx="225739" cy="721610"/>
          </a:xfrm>
        </p:grpSpPr>
        <p:sp>
          <p:nvSpPr>
            <p:cNvPr id="3" name="矩形 2"/>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57" y="5514553"/>
            <a:ext cx="225739" cy="200447"/>
            <a:chOff x="161510" y="0"/>
            <a:chExt cx="225739" cy="721610"/>
          </a:xfrm>
        </p:grpSpPr>
        <p:sp>
          <p:nvSpPr>
            <p:cNvPr id="8" name="矩形 7"/>
            <p:cNvSpPr/>
            <p:nvPr/>
          </p:nvSpPr>
          <p:spPr>
            <a:xfrm>
              <a:off x="161510" y="0"/>
              <a:ext cx="45719" cy="721610"/>
            </a:xfrm>
            <a:prstGeom prst="rect">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1517" y="0"/>
              <a:ext cx="45719" cy="721610"/>
            </a:xfrm>
            <a:prstGeom prst="rect">
              <a:avLst/>
            </a:pr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524" y="0"/>
              <a:ext cx="45719" cy="721610"/>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8371333"/>
      </p:ext>
    </p:extLst>
  </p:cSld>
  <p:clrMapOvr>
    <a:masterClrMapping/>
  </p:clrMapOvr>
  <p:transition xmlns:p14="http://schemas.microsoft.com/office/powerpoint/2010/mai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Tree>
  </p:cSld>
  <p:clrMapOvr>
    <a:masterClrMapping/>
  </p:clrMapOvr>
  <p:transition xmlns:p14="http://schemas.microsoft.com/office/powerpoint/2010/mai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392713"/>
      </p:ext>
    </p:extLst>
  </p:cSld>
  <p:clrMapOvr>
    <a:masterClrMapping/>
  </p:clrMapOvr>
  <p:transition xmlns:p14="http://schemas.microsoft.com/office/powerpoint/2010/mai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12" name="矩形 11"/>
          <p:cNvSpPr/>
          <p:nvPr/>
        </p:nvSpPr>
        <p:spPr>
          <a:xfrm>
            <a:off x="0" y="3007517"/>
            <a:ext cx="9144000" cy="1500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C:\Documents and Settings\yangweizhou\桌面\2.jpg"/>
          <p:cNvPicPr>
            <a:picLocks noChangeAspect="1" noChangeArrowheads="1"/>
          </p:cNvPicPr>
          <p:nvPr/>
        </p:nvPicPr>
        <p:blipFill rotWithShape="1">
          <a:blip r:embed="rId2"/>
          <a:srcRect b="20467"/>
          <a:stretch/>
        </p:blipFill>
        <p:spPr bwMode="auto">
          <a:xfrm>
            <a:off x="0" y="0"/>
            <a:ext cx="9144000" cy="5715000"/>
          </a:xfrm>
          <a:prstGeom prst="rect">
            <a:avLst/>
          </a:prstGeom>
          <a:noFill/>
        </p:spPr>
      </p:pic>
    </p:spTree>
  </p:cSld>
  <p:clrMapOvr>
    <a:masterClrMapping/>
  </p:clrMapOvr>
  <p:transition xmlns:p14="http://schemas.microsoft.com/office/powerpoint/2010/mai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可选)">
    <p:spTree>
      <p:nvGrpSpPr>
        <p:cNvPr id="1" name=""/>
        <p:cNvGrpSpPr/>
        <p:nvPr/>
      </p:nvGrpSpPr>
      <p:grpSpPr>
        <a:xfrm>
          <a:off x="0" y="0"/>
          <a:ext cx="0" cy="0"/>
          <a:chOff x="0" y="0"/>
          <a:chExt cx="0" cy="0"/>
        </a:xfrm>
      </p:grpSpPr>
      <p:sp>
        <p:nvSpPr>
          <p:cNvPr id="7" name="Rectangle 6"/>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5" y="112059"/>
            <a:ext cx="7556313" cy="829235"/>
          </a:xfrm>
        </p:spPr>
        <p:txBody>
          <a:bodyPr anchor="b" anchorCtr="0"/>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9" name="TextBox 8"/>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941294"/>
            <a:ext cx="7558960" cy="645583"/>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Tree>
  </p:cSld>
  <p:clrMapOvr>
    <a:masterClrMapping/>
  </p:clrMapOvr>
  <p:transition xmlns:p14="http://schemas.microsoft.com/office/powerpoint/2010/mai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5296959"/>
            <a:ext cx="2133600" cy="304271"/>
          </a:xfrm>
          <a:prstGeom prst="rect">
            <a:avLst/>
          </a:prstGeom>
        </p:spPr>
        <p:txBody>
          <a:bodyPr/>
          <a:lstStyle/>
          <a:p>
            <a:endParaRPr lang="en-US" altLang="zh-CN"/>
          </a:p>
        </p:txBody>
      </p:sp>
      <p:sp>
        <p:nvSpPr>
          <p:cNvPr id="3" name="页脚占位符 2"/>
          <p:cNvSpPr>
            <a:spLocks noGrp="1"/>
          </p:cNvSpPr>
          <p:nvPr>
            <p:ph type="ftr" sz="quarter" idx="11"/>
          </p:nvPr>
        </p:nvSpPr>
        <p:spPr>
          <a:xfrm>
            <a:off x="3124200" y="5296959"/>
            <a:ext cx="2895600" cy="304271"/>
          </a:xfrm>
          <a:prstGeom prst="rect">
            <a:avLst/>
          </a:prstGeom>
        </p:spPr>
        <p:txBody>
          <a:bodyPr/>
          <a:lstStyle/>
          <a:p>
            <a:endParaRPr lang="en-US" altLang="zh-CN"/>
          </a:p>
        </p:txBody>
      </p:sp>
      <p:sp>
        <p:nvSpPr>
          <p:cNvPr id="4" name="灯片编号占位符 3"/>
          <p:cNvSpPr>
            <a:spLocks noGrp="1"/>
          </p:cNvSpPr>
          <p:nvPr>
            <p:ph type="sldNum" sz="quarter" idx="12"/>
          </p:nvPr>
        </p:nvSpPr>
        <p:spPr>
          <a:xfrm>
            <a:off x="6553200" y="5296959"/>
            <a:ext cx="2133600" cy="304271"/>
          </a:xfrm>
          <a:prstGeom prst="rect">
            <a:avLst/>
          </a:prstGeom>
        </p:spPr>
        <p:txBody>
          <a:bodyPr/>
          <a:lstStyle/>
          <a:p>
            <a:fld id="{3A6127AE-613C-45D0-AEC1-594017A215C6}" type="slidenum">
              <a:rPr lang="en-US" altLang="zh-CN" smtClean="0"/>
              <a:t>‹#›</a:t>
            </a:fld>
            <a:endParaRPr lang="en-US" altLang="zh-CN"/>
          </a:p>
        </p:txBody>
      </p:sp>
    </p:spTree>
  </p:cSld>
  <p:clrMapOvr>
    <a:masterClrMapping/>
  </p:clrMapOvr>
  <p:transition xmlns:p14="http://schemas.microsoft.com/office/powerpoint/2010/mai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7541"/>
            <a:ext cx="3008313" cy="968376"/>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3"/>
            <a:ext cx="5111750" cy="487759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195918"/>
            <a:ext cx="3008313" cy="39092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5296959"/>
            <a:ext cx="2133600" cy="304271"/>
          </a:xfrm>
          <a:prstGeom prst="rect">
            <a:avLst/>
          </a:prstGeom>
        </p:spPr>
        <p:txBody>
          <a:bodyPr/>
          <a:lstStyle/>
          <a:p>
            <a:endParaRPr lang="en-US" altLang="zh-CN"/>
          </a:p>
        </p:txBody>
      </p:sp>
      <p:sp>
        <p:nvSpPr>
          <p:cNvPr id="6" name="页脚占位符 5"/>
          <p:cNvSpPr>
            <a:spLocks noGrp="1"/>
          </p:cNvSpPr>
          <p:nvPr>
            <p:ph type="ftr" sz="quarter" idx="11"/>
          </p:nvPr>
        </p:nvSpPr>
        <p:spPr>
          <a:xfrm>
            <a:off x="3124200" y="5296959"/>
            <a:ext cx="2895600" cy="304271"/>
          </a:xfrm>
          <a:prstGeom prst="rect">
            <a:avLst/>
          </a:prstGeom>
        </p:spPr>
        <p:txBody>
          <a:bodyPr/>
          <a:lstStyle/>
          <a:p>
            <a:endParaRPr lang="en-US" altLang="zh-CN"/>
          </a:p>
        </p:txBody>
      </p:sp>
      <p:sp>
        <p:nvSpPr>
          <p:cNvPr id="7" name="灯片编号占位符 6"/>
          <p:cNvSpPr>
            <a:spLocks noGrp="1"/>
          </p:cNvSpPr>
          <p:nvPr>
            <p:ph type="sldNum" sz="quarter" idx="12"/>
          </p:nvPr>
        </p:nvSpPr>
        <p:spPr>
          <a:xfrm>
            <a:off x="6553200" y="5296959"/>
            <a:ext cx="2133600" cy="304271"/>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ransition xmlns:p14="http://schemas.microsoft.com/office/powerpoint/2010/mai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5296959"/>
            <a:ext cx="2133600" cy="304271"/>
          </a:xfrm>
          <a:prstGeom prst="rect">
            <a:avLst/>
          </a:prstGeom>
        </p:spPr>
        <p:txBody>
          <a:bodyPr/>
          <a:lstStyle/>
          <a:p>
            <a:endParaRPr lang="en-US" altLang="zh-CN"/>
          </a:p>
        </p:txBody>
      </p:sp>
      <p:sp>
        <p:nvSpPr>
          <p:cNvPr id="6" name="页脚占位符 5"/>
          <p:cNvSpPr>
            <a:spLocks noGrp="1"/>
          </p:cNvSpPr>
          <p:nvPr>
            <p:ph type="ftr" sz="quarter" idx="11"/>
          </p:nvPr>
        </p:nvSpPr>
        <p:spPr>
          <a:xfrm>
            <a:off x="3124200" y="5296959"/>
            <a:ext cx="2895600" cy="304271"/>
          </a:xfrm>
          <a:prstGeom prst="rect">
            <a:avLst/>
          </a:prstGeom>
        </p:spPr>
        <p:txBody>
          <a:bodyPr/>
          <a:lstStyle/>
          <a:p>
            <a:endParaRPr lang="en-US" altLang="zh-CN"/>
          </a:p>
        </p:txBody>
      </p:sp>
      <p:sp>
        <p:nvSpPr>
          <p:cNvPr id="7" name="灯片编号占位符 6"/>
          <p:cNvSpPr>
            <a:spLocks noGrp="1"/>
          </p:cNvSpPr>
          <p:nvPr>
            <p:ph type="sldNum" sz="quarter" idx="12"/>
          </p:nvPr>
        </p:nvSpPr>
        <p:spPr>
          <a:xfrm>
            <a:off x="6553200" y="5296959"/>
            <a:ext cx="2133600" cy="304271"/>
          </a:xfrm>
          <a:prstGeom prst="rect">
            <a:avLst/>
          </a:prstGeom>
        </p:spPr>
        <p:txBody>
          <a:bodyPr/>
          <a:lstStyle/>
          <a:p>
            <a:fld id="{F71361D7-893D-44CC-ADB1-9F13CEECFBCE}" type="slidenum">
              <a:rPr lang="en-US" altLang="zh-CN" smtClean="0"/>
              <a:t>‹#›</a:t>
            </a:fld>
            <a:endParaRPr lang="en-US" altLang="zh-CN"/>
          </a:p>
        </p:txBody>
      </p:sp>
    </p:spTree>
  </p:cSld>
  <p:clrMapOvr>
    <a:masterClrMapping/>
  </p:clrMapOvr>
  <p:transition xmlns:p14="http://schemas.microsoft.com/office/powerpoint/2010/mai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4"/>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33501"/>
            <a:ext cx="8229600" cy="3771636"/>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6959"/>
            <a:ext cx="2133600" cy="304271"/>
          </a:xfrm>
          <a:prstGeom prst="rect">
            <a:avLst/>
          </a:prstGeom>
        </p:spPr>
        <p:txBody>
          <a:bodyPr/>
          <a:lstStyle/>
          <a:p>
            <a:endParaRPr lang="en-US" altLang="zh-CN"/>
          </a:p>
        </p:txBody>
      </p:sp>
      <p:sp>
        <p:nvSpPr>
          <p:cNvPr id="5" name="页脚占位符 4"/>
          <p:cNvSpPr>
            <a:spLocks noGrp="1"/>
          </p:cNvSpPr>
          <p:nvPr>
            <p:ph type="ftr" sz="quarter" idx="11"/>
          </p:nvPr>
        </p:nvSpPr>
        <p:spPr>
          <a:xfrm>
            <a:off x="3124200" y="5296959"/>
            <a:ext cx="2895600" cy="304271"/>
          </a:xfrm>
          <a:prstGeom prst="rect">
            <a:avLst/>
          </a:prstGeom>
        </p:spPr>
        <p:txBody>
          <a:bodyPr/>
          <a:lstStyle/>
          <a:p>
            <a:endParaRPr lang="en-US" altLang="zh-CN"/>
          </a:p>
        </p:txBody>
      </p:sp>
      <p:sp>
        <p:nvSpPr>
          <p:cNvPr id="6" name="灯片编号占位符 5"/>
          <p:cNvSpPr>
            <a:spLocks noGrp="1"/>
          </p:cNvSpPr>
          <p:nvPr>
            <p:ph type="sldNum" sz="quarter" idx="12"/>
          </p:nvPr>
        </p:nvSpPr>
        <p:spPr>
          <a:xfrm>
            <a:off x="6553200" y="5296959"/>
            <a:ext cx="2133600" cy="304271"/>
          </a:xfrm>
          <a:prstGeom prst="rect">
            <a:avLst/>
          </a:prstGeom>
        </p:spPr>
        <p:txBody>
          <a:bodyPr/>
          <a:lstStyle/>
          <a:p>
            <a:fld id="{02DD1C24-B63D-4000-AD68-928C11A942F5}" type="slidenum">
              <a:rPr lang="en-US" altLang="zh-CN" smtClean="0"/>
              <a:t>‹#›</a:t>
            </a:fld>
            <a:endParaRPr lang="en-US" altLang="zh-CN"/>
          </a:p>
        </p:txBody>
      </p:sp>
    </p:spTree>
  </p:cSld>
  <p:clrMapOvr>
    <a:masterClrMapping/>
  </p:clrMapOvr>
  <p:transition xmlns:p14="http://schemas.microsoft.com/office/powerpoint/2010/mai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6"/>
            <a:ext cx="2057400" cy="4876271"/>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6"/>
            <a:ext cx="6019800" cy="4876271"/>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6959"/>
            <a:ext cx="2133600" cy="304271"/>
          </a:xfrm>
          <a:prstGeom prst="rect">
            <a:avLst/>
          </a:prstGeom>
        </p:spPr>
        <p:txBody>
          <a:bodyPr/>
          <a:lstStyle/>
          <a:p>
            <a:endParaRPr lang="en-US" altLang="zh-CN"/>
          </a:p>
        </p:txBody>
      </p:sp>
      <p:sp>
        <p:nvSpPr>
          <p:cNvPr id="5" name="页脚占位符 4"/>
          <p:cNvSpPr>
            <a:spLocks noGrp="1"/>
          </p:cNvSpPr>
          <p:nvPr>
            <p:ph type="ftr" sz="quarter" idx="11"/>
          </p:nvPr>
        </p:nvSpPr>
        <p:spPr>
          <a:xfrm>
            <a:off x="3124200" y="5296959"/>
            <a:ext cx="2895600" cy="304271"/>
          </a:xfrm>
          <a:prstGeom prst="rect">
            <a:avLst/>
          </a:prstGeom>
        </p:spPr>
        <p:txBody>
          <a:bodyPr/>
          <a:lstStyle/>
          <a:p>
            <a:endParaRPr lang="en-US" altLang="zh-CN"/>
          </a:p>
        </p:txBody>
      </p:sp>
      <p:sp>
        <p:nvSpPr>
          <p:cNvPr id="6" name="灯片编号占位符 5"/>
          <p:cNvSpPr>
            <a:spLocks noGrp="1"/>
          </p:cNvSpPr>
          <p:nvPr>
            <p:ph type="sldNum" sz="quarter" idx="12"/>
          </p:nvPr>
        </p:nvSpPr>
        <p:spPr>
          <a:xfrm>
            <a:off x="6553200" y="5296959"/>
            <a:ext cx="2133600" cy="304271"/>
          </a:xfrm>
          <a:prstGeom prst="rect">
            <a:avLst/>
          </a:prstGeom>
        </p:spPr>
        <p:txBody>
          <a:bodyPr/>
          <a:lstStyle/>
          <a:p>
            <a:fld id="{02DD1C24-B63D-4000-AD68-928C11A942F5}" type="slidenum">
              <a:rPr lang="en-US" altLang="zh-CN" smtClean="0"/>
              <a:t>‹#›</a:t>
            </a:fld>
            <a:endParaRPr lang="en-US" altLang="zh-CN"/>
          </a:p>
        </p:txBody>
      </p:sp>
    </p:spTree>
  </p:cSld>
  <p:clrMapOvr>
    <a:masterClrMapping/>
  </p:clrMapOvr>
  <p:transition xmlns:p14="http://schemas.microsoft.com/office/powerpoint/2010/mai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98475" y="403412"/>
            <a:ext cx="7556313" cy="930088"/>
          </a:xfrm>
          <a:prstGeom prst="rect">
            <a:avLst/>
          </a:prstGeom>
        </p:spPr>
        <p:txBody>
          <a:bodyPr/>
          <a:lstStyle/>
          <a:p>
            <a:r>
              <a:rPr lang="zh-CN" altLang="en-US" smtClean="0"/>
              <a:t>单击此处编辑母版标题样式</a:t>
            </a:r>
            <a:endParaRPr/>
          </a:p>
        </p:txBody>
      </p:sp>
      <p:sp>
        <p:nvSpPr>
          <p:cNvPr id="3" name="Content Placeholder 2"/>
          <p:cNvSpPr>
            <a:spLocks noGrp="1"/>
          </p:cNvSpPr>
          <p:nvPr>
            <p:ph idx="1"/>
          </p:nvPr>
        </p:nvSpPr>
        <p:spPr>
          <a:xfrm>
            <a:off x="498475" y="1651000"/>
            <a:ext cx="7556313" cy="3454136"/>
          </a:xfrm>
          <a:prstGeom prst="rect">
            <a:avLst/>
          </a:prstGeom>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a:xfrm>
            <a:off x="6795247" y="5352988"/>
            <a:ext cx="2133600" cy="304271"/>
          </a:xfrm>
          <a:prstGeom prst="rect">
            <a:avLst/>
          </a:prstGeom>
        </p:spPr>
        <p:txBody>
          <a:bodyPr/>
          <a:lstStyle/>
          <a:p>
            <a:endParaRPr lang="en-US" altLang="zh-CN"/>
          </a:p>
        </p:txBody>
      </p:sp>
      <p:sp>
        <p:nvSpPr>
          <p:cNvPr id="5" name="Footer Placeholder 4"/>
          <p:cNvSpPr>
            <a:spLocks noGrp="1"/>
          </p:cNvSpPr>
          <p:nvPr>
            <p:ph type="ftr" sz="quarter" idx="11"/>
          </p:nvPr>
        </p:nvSpPr>
        <p:spPr>
          <a:xfrm>
            <a:off x="201706" y="5352988"/>
            <a:ext cx="6122894" cy="304271"/>
          </a:xfrm>
          <a:prstGeom prst="rect">
            <a:avLst/>
          </a:prstGeom>
        </p:spPr>
        <p:txBody>
          <a:bodyPr/>
          <a:lstStyle/>
          <a:p>
            <a:endParaRPr lang="en-US" altLang="zh-CN"/>
          </a:p>
        </p:txBody>
      </p:sp>
      <p:sp>
        <p:nvSpPr>
          <p:cNvPr id="6" name="Slide Number Placeholder 5"/>
          <p:cNvSpPr>
            <a:spLocks noGrp="1"/>
          </p:cNvSpPr>
          <p:nvPr>
            <p:ph type="sldNum" sz="quarter" idx="12"/>
          </p:nvPr>
        </p:nvSpPr>
        <p:spPr>
          <a:xfrm>
            <a:off x="8305800" y="201862"/>
            <a:ext cx="554038" cy="304271"/>
          </a:xfrm>
          <a:prstGeom prst="rect">
            <a:avLst/>
          </a:prstGeom>
        </p:spPr>
        <p:txBody>
          <a:bodyPr/>
          <a:lstStyle/>
          <a:p>
            <a:fld id="{F595B0ED-356A-4F29-9D08-320862EE0B1C}"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带 2 张图片)">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3853890"/>
            <a:ext cx="4038600" cy="777875"/>
          </a:xfrm>
        </p:spPr>
        <p:txBody>
          <a:bodyPr>
            <a:normAutofit/>
          </a:bodyPr>
          <a:lstStyle>
            <a:lvl1pPr>
              <a:defRPr sz="2800"/>
            </a:lvl1pPr>
          </a:lstStyle>
          <a:p>
            <a:r>
              <a:rPr lang="zh-CN" altLang="en-US" smtClean="0"/>
              <a:t>单击此处编辑母版标题样式</a:t>
            </a:r>
            <a:endParaRPr/>
          </a:p>
        </p:txBody>
      </p:sp>
      <p:sp>
        <p:nvSpPr>
          <p:cNvPr id="3" name="Subtitle 2"/>
          <p:cNvSpPr>
            <a:spLocks noGrp="1"/>
          </p:cNvSpPr>
          <p:nvPr>
            <p:ph type="subTitle" idx="1"/>
          </p:nvPr>
        </p:nvSpPr>
        <p:spPr>
          <a:xfrm>
            <a:off x="4800600" y="4635500"/>
            <a:ext cx="4038600" cy="623794"/>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a:xfrm>
            <a:off x="4800600" y="5354700"/>
            <a:ext cx="1232647" cy="304271"/>
          </a:xfrm>
        </p:spPr>
        <p:txBody>
          <a:bodyPr/>
          <a:lstStyle>
            <a:lvl1pPr algn="l">
              <a:defRPr/>
            </a:lvl1pPr>
          </a:lstStyle>
          <a:p>
            <a:endParaRPr lang="en-US" altLang="zh-CN"/>
          </a:p>
        </p:txBody>
      </p:sp>
      <p:sp>
        <p:nvSpPr>
          <p:cNvPr id="5" name="Footer Placeholder 4"/>
          <p:cNvSpPr>
            <a:spLocks noGrp="1"/>
          </p:cNvSpPr>
          <p:nvPr>
            <p:ph type="ftr" sz="quarter" idx="11"/>
          </p:nvPr>
        </p:nvSpPr>
        <p:spPr>
          <a:xfrm>
            <a:off x="6311153" y="5354700"/>
            <a:ext cx="2617694" cy="304271"/>
          </a:xfrm>
        </p:spPr>
        <p:txBody>
          <a:bodyPr/>
          <a:lstStyle>
            <a:lvl1pPr algn="r">
              <a:defRPr/>
            </a:lvl1pPr>
          </a:lstStyle>
          <a:p>
            <a:endParaRPr lang="en-US" altLang="zh-CN"/>
          </a:p>
        </p:txBody>
      </p:sp>
      <p:sp>
        <p:nvSpPr>
          <p:cNvPr id="7" name="Rectangle 6"/>
          <p:cNvSpPr/>
          <p:nvPr/>
        </p:nvSpPr>
        <p:spPr>
          <a:xfrm>
            <a:off x="282575" y="190500"/>
            <a:ext cx="4235450" cy="3489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190500"/>
            <a:ext cx="2057400" cy="16992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1981200"/>
            <a:ext cx="2057400" cy="16992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190500"/>
            <a:ext cx="2057400" cy="1699260"/>
          </a:xfrm>
        </p:spPr>
        <p:txBody>
          <a:bodyPr/>
          <a:lstStyle>
            <a:lvl1pPr>
              <a:buNone/>
              <a:defRPr/>
            </a:lvl1pPr>
          </a:lstStyle>
          <a:p>
            <a:r>
              <a:rPr lang="zh-CN" altLang="en-US" smtClean="0"/>
              <a:t>将图片拖动到占位符，或单击添加图标</a:t>
            </a:r>
            <a:endParaRPr/>
          </a:p>
        </p:txBody>
      </p:sp>
      <p:sp>
        <p:nvSpPr>
          <p:cNvPr id="14" name="Picture Placeholder 12"/>
          <p:cNvSpPr>
            <a:spLocks noGrp="1"/>
          </p:cNvSpPr>
          <p:nvPr>
            <p:ph type="pic" sz="quarter" idx="13"/>
          </p:nvPr>
        </p:nvSpPr>
        <p:spPr>
          <a:xfrm>
            <a:off x="6802438" y="1981200"/>
            <a:ext cx="2057400" cy="1699260"/>
          </a:xfrm>
        </p:spPr>
        <p:txBody>
          <a:bodyPr/>
          <a:lstStyle>
            <a:lvl1pPr>
              <a:buNone/>
              <a:defRPr/>
            </a:lvl1pPr>
          </a:lstStyle>
          <a:p>
            <a:r>
              <a:rPr lang="zh-CN" altLang="en-US" smtClean="0"/>
              <a:t>将图片拖动到占位符，或单击添加图标</a:t>
            </a:r>
            <a:endParaRPr/>
          </a:p>
        </p:txBody>
      </p:sp>
      <p:sp>
        <p:nvSpPr>
          <p:cNvPr id="16" name="Text Placeholder 3"/>
          <p:cNvSpPr>
            <a:spLocks noGrp="1"/>
          </p:cNvSpPr>
          <p:nvPr>
            <p:ph type="body" sz="half" idx="2"/>
          </p:nvPr>
        </p:nvSpPr>
        <p:spPr>
          <a:xfrm>
            <a:off x="857250" y="1482912"/>
            <a:ext cx="3086100" cy="1700754"/>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5" name="TextBox 14"/>
          <p:cNvSpPr txBox="1"/>
          <p:nvPr/>
        </p:nvSpPr>
        <p:spPr>
          <a:xfrm>
            <a:off x="424892" y="145677"/>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658907" y="190500"/>
            <a:ext cx="8200930" cy="5287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2603500"/>
            <a:ext cx="5638800" cy="1135063"/>
          </a:xfrm>
        </p:spPr>
        <p:txBody>
          <a:bodyPr anchor="b" anchorCtr="0">
            <a:normAutofit/>
          </a:bodyPr>
          <a:lstStyle>
            <a:lvl1pPr algn="l">
              <a:defRPr sz="3200" b="0" cap="none" baseline="0">
                <a:solidFill>
                  <a:schemeClr val="bg1"/>
                </a:solidFill>
              </a:defRPr>
            </a:lvl1pPr>
          </a:lstStyle>
          <a:p>
            <a:r>
              <a:rPr lang="zh-CN" altLang="en-US" smtClean="0"/>
              <a:t>单击此处编辑母版标题样式</a:t>
            </a:r>
            <a:endParaRPr/>
          </a:p>
        </p:txBody>
      </p:sp>
      <p:sp>
        <p:nvSpPr>
          <p:cNvPr id="3" name="Text Placeholder 2"/>
          <p:cNvSpPr>
            <a:spLocks noGrp="1"/>
          </p:cNvSpPr>
          <p:nvPr>
            <p:ph type="body" idx="1"/>
          </p:nvPr>
        </p:nvSpPr>
        <p:spPr>
          <a:xfrm>
            <a:off x="2286000" y="3746500"/>
            <a:ext cx="5638800" cy="1250156"/>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58906" y="5207312"/>
            <a:ext cx="1474694" cy="304271"/>
          </a:xfrm>
        </p:spPr>
        <p:txBody>
          <a:bodyPr/>
          <a:lstStyle>
            <a:lvl1pPr algn="l">
              <a:defRPr>
                <a:solidFill>
                  <a:schemeClr val="bg1"/>
                </a:solidFill>
              </a:defRPr>
            </a:lvl1pPr>
          </a:lstStyle>
          <a:p>
            <a:endParaRPr lang="en-US" altLang="zh-CN"/>
          </a:p>
        </p:txBody>
      </p:sp>
      <p:sp>
        <p:nvSpPr>
          <p:cNvPr id="5" name="Footer Placeholder 4"/>
          <p:cNvSpPr>
            <a:spLocks noGrp="1"/>
          </p:cNvSpPr>
          <p:nvPr>
            <p:ph type="ftr" sz="quarter" idx="11"/>
          </p:nvPr>
        </p:nvSpPr>
        <p:spPr>
          <a:xfrm>
            <a:off x="2286000" y="5207312"/>
            <a:ext cx="5638800" cy="304271"/>
          </a:xfrm>
        </p:spPr>
        <p:txBody>
          <a:bodyPr/>
          <a:lstStyle>
            <a:lvl1pPr>
              <a:defRPr>
                <a:solidFill>
                  <a:schemeClr val="bg1"/>
                </a:solidFill>
              </a:defRPr>
            </a:lvl1pPr>
          </a:lstStyle>
          <a:p>
            <a:endParaRPr lang="en-US" altLang="zh-CN"/>
          </a:p>
        </p:txBody>
      </p:sp>
      <p:sp>
        <p:nvSpPr>
          <p:cNvPr id="6" name="Slide Number Placeholder 5"/>
          <p:cNvSpPr>
            <a:spLocks noGrp="1"/>
          </p:cNvSpPr>
          <p:nvPr>
            <p:ph type="sldNum" sz="quarter" idx="12"/>
          </p:nvPr>
        </p:nvSpPr>
        <p:spPr>
          <a:xfrm>
            <a:off x="8305800" y="5207312"/>
            <a:ext cx="554038" cy="304271"/>
          </a:xfrm>
        </p:spPr>
        <p:txBody>
          <a:bodyPr/>
          <a:lstStyle/>
          <a:p>
            <a:fld id="{B8BEA825-13FD-4D8F-8E28-5292E7849B56}" type="slidenum">
              <a:rPr lang="en-US" altLang="zh-CN" smtClean="0"/>
              <a:t>‹#›</a:t>
            </a:fld>
            <a:endParaRPr lang="en-US" altLang="zh-CN"/>
          </a:p>
        </p:txBody>
      </p:sp>
      <p:sp>
        <p:nvSpPr>
          <p:cNvPr id="8" name="TextBox 7"/>
          <p:cNvSpPr txBox="1"/>
          <p:nvPr/>
        </p:nvSpPr>
        <p:spPr>
          <a:xfrm>
            <a:off x="2003613" y="2592295"/>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1" y="190500"/>
            <a:ext cx="212725" cy="52876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项内容">
    <p:spTree>
      <p:nvGrpSpPr>
        <p:cNvPr id="1" name=""/>
        <p:cNvGrpSpPr/>
        <p:nvPr/>
      </p:nvGrpSpPr>
      <p:grpSpPr>
        <a:xfrm>
          <a:off x="0" y="0"/>
          <a:ext cx="0" cy="0"/>
          <a:chOff x="0" y="0"/>
          <a:chExt cx="0" cy="0"/>
        </a:xfrm>
      </p:grpSpPr>
      <p:sp>
        <p:nvSpPr>
          <p:cNvPr id="11" name="Rectangle 10"/>
          <p:cNvSpPr/>
          <p:nvPr/>
        </p:nvSpPr>
        <p:spPr>
          <a:xfrm>
            <a:off x="8210551" y="235478"/>
            <a:ext cx="642097"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35478"/>
            <a:ext cx="91440" cy="133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498518" y="1654969"/>
            <a:ext cx="3657600" cy="3450167"/>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4399878" y="1654969"/>
            <a:ext cx="3657600" cy="3450167"/>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0" name="Rectangle 9"/>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a:p>
        </p:txBody>
      </p:sp>
      <p:sp>
        <p:nvSpPr>
          <p:cNvPr id="4" name="Content Placeholder 3"/>
          <p:cNvSpPr>
            <a:spLocks noGrp="1"/>
          </p:cNvSpPr>
          <p:nvPr>
            <p:ph sz="half" idx="2"/>
          </p:nvPr>
        </p:nvSpPr>
        <p:spPr>
          <a:xfrm>
            <a:off x="497541" y="2039471"/>
            <a:ext cx="3657600" cy="3065664"/>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6" name="Content Placeholder 5"/>
          <p:cNvSpPr>
            <a:spLocks noGrp="1"/>
          </p:cNvSpPr>
          <p:nvPr>
            <p:ph sz="quarter" idx="4"/>
          </p:nvPr>
        </p:nvSpPr>
        <p:spPr>
          <a:xfrm>
            <a:off x="4399878" y="2039471"/>
            <a:ext cx="3657600" cy="3065664"/>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3B1FFFF6-4CF9-4598-ADA8-069D00A444B7}" type="slidenum">
              <a:rPr lang="en-US" altLang="zh-CN" smtClean="0"/>
              <a:t>‹#›</a:t>
            </a:fld>
            <a:endParaRPr lang="en-US" altLang="zh-CN"/>
          </a:p>
        </p:txBody>
      </p:sp>
      <p:sp>
        <p:nvSpPr>
          <p:cNvPr id="3" name="Text Placeholder 2"/>
          <p:cNvSpPr>
            <a:spLocks noGrp="1"/>
          </p:cNvSpPr>
          <p:nvPr>
            <p:ph type="body" idx="1"/>
          </p:nvPr>
        </p:nvSpPr>
        <p:spPr>
          <a:xfrm>
            <a:off x="497541" y="1725706"/>
            <a:ext cx="3657600" cy="268941"/>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399878" y="1725706"/>
            <a:ext cx="3657600" cy="268941"/>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两项内容、顶部和底部">
    <p:spTree>
      <p:nvGrpSpPr>
        <p:cNvPr id="1" name=""/>
        <p:cNvGrpSpPr/>
        <p:nvPr/>
      </p:nvGrpSpPr>
      <p:grpSpPr>
        <a:xfrm>
          <a:off x="0" y="0"/>
          <a:ext cx="0" cy="0"/>
          <a:chOff x="0" y="0"/>
          <a:chExt cx="0" cy="0"/>
        </a:xfrm>
      </p:grpSpPr>
      <p:sp>
        <p:nvSpPr>
          <p:cNvPr id="10" name="TextBox 9"/>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498518" y="1654969"/>
            <a:ext cx="7569157"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13" name="Content Placeholder 2"/>
          <p:cNvSpPr>
            <a:spLocks noGrp="1"/>
          </p:cNvSpPr>
          <p:nvPr>
            <p:ph sz="half" idx="14"/>
          </p:nvPr>
        </p:nvSpPr>
        <p:spPr>
          <a:xfrm>
            <a:off x="498518" y="3470804"/>
            <a:ext cx="7569157"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14" name="Rectangle 13"/>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01862"/>
            <a:ext cx="554038" cy="304271"/>
          </a:xfrm>
        </p:spPr>
        <p:txBody>
          <a:bodyPr/>
          <a:lstStyle/>
          <a:p>
            <a:fld id="{02DD1C24-B63D-4000-AD68-928C11A942F5}"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项内容">
    <p:spTree>
      <p:nvGrpSpPr>
        <p:cNvPr id="1" name=""/>
        <p:cNvGrpSpPr/>
        <p:nvPr/>
      </p:nvGrpSpPr>
      <p:grpSpPr>
        <a:xfrm>
          <a:off x="0" y="0"/>
          <a:ext cx="0" cy="0"/>
          <a:chOff x="0" y="0"/>
          <a:chExt cx="0" cy="0"/>
        </a:xfrm>
      </p:grpSpPr>
      <p:sp>
        <p:nvSpPr>
          <p:cNvPr id="8" name="Rectangle 7"/>
          <p:cNvSpPr/>
          <p:nvPr/>
        </p:nvSpPr>
        <p:spPr>
          <a:xfrm>
            <a:off x="8166847" y="235478"/>
            <a:ext cx="685800" cy="133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6" y="1905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4410075" y="1654969"/>
            <a:ext cx="3657600"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2DD1C24-B63D-4000-AD68-928C11A942F5}" type="slidenum">
              <a:rPr lang="en-US" altLang="zh-CN" smtClean="0"/>
              <a:t>‹#›</a:t>
            </a:fld>
            <a:endParaRPr lang="en-US" altLang="zh-CN"/>
          </a:p>
        </p:txBody>
      </p:sp>
      <p:sp>
        <p:nvSpPr>
          <p:cNvPr id="11" name="Content Placeholder 2"/>
          <p:cNvSpPr>
            <a:spLocks noGrp="1"/>
          </p:cNvSpPr>
          <p:nvPr>
            <p:ph sz="half" idx="15"/>
          </p:nvPr>
        </p:nvSpPr>
        <p:spPr>
          <a:xfrm>
            <a:off x="498518" y="1654969"/>
            <a:ext cx="3657600" cy="3450167"/>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13" name="Content Placeholder 2"/>
          <p:cNvSpPr>
            <a:spLocks noGrp="1"/>
          </p:cNvSpPr>
          <p:nvPr>
            <p:ph sz="half" idx="16"/>
          </p:nvPr>
        </p:nvSpPr>
        <p:spPr>
          <a:xfrm>
            <a:off x="4410075" y="3474720"/>
            <a:ext cx="3657600" cy="16383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5" y="403412"/>
            <a:ext cx="7556313" cy="930088"/>
          </a:xfrm>
          <a:prstGeom prst="rect">
            <a:avLst/>
          </a:prstGeom>
        </p:spPr>
        <p:txBody>
          <a:bodyPr vert="horz" lIns="91440" tIns="45720" rIns="91440" bIns="45720" rtlCol="0" anchor="t" anchorCtr="0">
            <a:noAutofit/>
          </a:bodyPr>
          <a:lstStyle/>
          <a:p>
            <a:r>
              <a:rPr lang="zh-CN" altLang="en-US" smtClean="0"/>
              <a:t>单击此处编辑母版标题样式</a:t>
            </a:r>
            <a:endParaRPr/>
          </a:p>
        </p:txBody>
      </p:sp>
      <p:sp>
        <p:nvSpPr>
          <p:cNvPr id="3" name="Text Placeholder 2"/>
          <p:cNvSpPr>
            <a:spLocks noGrp="1"/>
          </p:cNvSpPr>
          <p:nvPr>
            <p:ph type="body" idx="1"/>
          </p:nvPr>
        </p:nvSpPr>
        <p:spPr>
          <a:xfrm>
            <a:off x="498475" y="1651000"/>
            <a:ext cx="7556313" cy="34541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6795247" y="5352988"/>
            <a:ext cx="2133600" cy="304271"/>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altLang="zh-CN"/>
          </a:p>
        </p:txBody>
      </p:sp>
      <p:sp>
        <p:nvSpPr>
          <p:cNvPr id="5" name="Footer Placeholder 4"/>
          <p:cNvSpPr>
            <a:spLocks noGrp="1"/>
          </p:cNvSpPr>
          <p:nvPr>
            <p:ph type="ftr" sz="quarter" idx="3"/>
          </p:nvPr>
        </p:nvSpPr>
        <p:spPr>
          <a:xfrm>
            <a:off x="201706" y="5352988"/>
            <a:ext cx="6122894" cy="304271"/>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ltLang="zh-CN"/>
          </a:p>
        </p:txBody>
      </p:sp>
      <p:sp>
        <p:nvSpPr>
          <p:cNvPr id="6" name="Slide Number Placeholder 5"/>
          <p:cNvSpPr>
            <a:spLocks noGrp="1"/>
          </p:cNvSpPr>
          <p:nvPr>
            <p:ph type="sldNum" sz="quarter" idx="4"/>
          </p:nvPr>
        </p:nvSpPr>
        <p:spPr>
          <a:xfrm>
            <a:off x="8305800" y="201862"/>
            <a:ext cx="554038" cy="304271"/>
          </a:xfrm>
          <a:prstGeom prst="rect">
            <a:avLst/>
          </a:prstGeom>
        </p:spPr>
        <p:txBody>
          <a:bodyPr vert="horz" lIns="91440" tIns="45720" rIns="91440" bIns="45720" rtlCol="0" anchor="ctr"/>
          <a:lstStyle>
            <a:lvl1pPr algn="r">
              <a:defRPr sz="1400">
                <a:solidFill>
                  <a:schemeClr val="bg1"/>
                </a:solidFill>
              </a:defRPr>
            </a:lvl1pPr>
          </a:lstStyle>
          <a:p>
            <a:fld id="{02DD1C24-B63D-4000-AD68-928C11A942F5}"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ransition xmlns:p14="http://schemas.microsoft.com/office/powerpoint/2010/mai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themeOverride" Target="../theme/themeOverride1.xml"/><Relationship Id="rId2"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New_media"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95536" y="1657367"/>
            <a:ext cx="4009078" cy="1871133"/>
          </a:xfrm>
        </p:spPr>
        <p:txBody>
          <a:bodyPr>
            <a:normAutofit/>
          </a:bodyPr>
          <a:lstStyle/>
          <a:p>
            <a:pPr algn="ctr"/>
            <a:r>
              <a:rPr lang="zh-CN" altLang="en-US" sz="3200" b="1" dirty="0" smtClean="0">
                <a:solidFill>
                  <a:srgbClr val="FFFFFF"/>
                </a:solidFill>
                <a:latin typeface="楷体_GB2312" pitchFamily="49" charset="-122"/>
                <a:ea typeface="楷体_GB2312" pitchFamily="49" charset="-122"/>
              </a:rPr>
              <a:t>新媒体的发展历程</a:t>
            </a:r>
            <a:r>
              <a:rPr lang="en-US" altLang="zh-CN" sz="3200" b="1" dirty="0" smtClean="0">
                <a:solidFill>
                  <a:srgbClr val="FFFFFF"/>
                </a:solidFill>
                <a:latin typeface="楷体_GB2312" pitchFamily="49" charset="-122"/>
                <a:ea typeface="楷体_GB2312" pitchFamily="49" charset="-122"/>
              </a:rPr>
              <a:t/>
            </a:r>
            <a:br>
              <a:rPr lang="en-US" altLang="zh-CN" sz="3200" b="1" dirty="0" smtClean="0">
                <a:solidFill>
                  <a:srgbClr val="FFFFFF"/>
                </a:solidFill>
                <a:latin typeface="楷体_GB2312" pitchFamily="49" charset="-122"/>
                <a:ea typeface="楷体_GB2312" pitchFamily="49" charset="-122"/>
              </a:rPr>
            </a:br>
            <a:r>
              <a:rPr lang="en-US" altLang="zh-CN" sz="3200" b="1" dirty="0" smtClean="0">
                <a:solidFill>
                  <a:srgbClr val="FFFFFF"/>
                </a:solidFill>
                <a:latin typeface="楷体_GB2312" pitchFamily="49" charset="-122"/>
                <a:ea typeface="楷体_GB2312" pitchFamily="49" charset="-122"/>
              </a:rPr>
              <a:t>   </a:t>
            </a:r>
            <a:br>
              <a:rPr lang="en-US" altLang="zh-CN" sz="3200" b="1" dirty="0" smtClean="0">
                <a:solidFill>
                  <a:srgbClr val="FFFFFF"/>
                </a:solidFill>
                <a:latin typeface="楷体_GB2312" pitchFamily="49" charset="-122"/>
                <a:ea typeface="楷体_GB2312" pitchFamily="49" charset="-122"/>
              </a:rPr>
            </a:br>
            <a:endParaRPr lang="zh-CN" altLang="en-US" b="1" dirty="0">
              <a:solidFill>
                <a:srgbClr val="FFFFFF"/>
              </a:solidFill>
              <a:latin typeface="楷体_GB2312" pitchFamily="49" charset="-122"/>
              <a:ea typeface="楷体_GB2312" pitchFamily="49" charset="-122"/>
            </a:endParaRPr>
          </a:p>
        </p:txBody>
      </p:sp>
      <p:pic>
        <p:nvPicPr>
          <p:cNvPr id="5" name="图片 4"/>
          <p:cNvPicPr>
            <a:picLocks noChangeAspect="1"/>
          </p:cNvPicPr>
          <p:nvPr/>
        </p:nvPicPr>
        <p:blipFill>
          <a:blip r:embed="rId2"/>
          <a:stretch>
            <a:fillRect/>
          </a:stretch>
        </p:blipFill>
        <p:spPr>
          <a:xfrm>
            <a:off x="5148064" y="360040"/>
            <a:ext cx="3145532" cy="31455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026" descr="未标题-1 拷贝"/>
          <p:cNvPicPr>
            <a:picLocks noChangeAspect="1" noChangeArrowheads="1"/>
          </p:cNvPicPr>
          <p:nvPr/>
        </p:nvPicPr>
        <p:blipFill>
          <a:blip r:embed="rId2"/>
          <a:srcRect/>
          <a:stretch>
            <a:fillRect/>
          </a:stretch>
        </p:blipFill>
        <p:spPr bwMode="auto">
          <a:xfrm>
            <a:off x="1524000" y="127000"/>
            <a:ext cx="6172200" cy="55880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666750"/>
            <a:ext cx="7772400" cy="974626"/>
          </a:xfrm>
        </p:spPr>
        <p:txBody>
          <a:bodyPr/>
          <a:lstStyle/>
          <a:p>
            <a:pPr algn="l"/>
            <a:r>
              <a:rPr lang="en-US" altLang="zh-CN" sz="3500" b="1" dirty="0" smtClean="0">
                <a:latin typeface="楷体_GB2312" pitchFamily="49" charset="-122"/>
                <a:ea typeface="楷体_GB2312" pitchFamily="49" charset="-122"/>
              </a:rPr>
              <a:t>WEB1.0</a:t>
            </a:r>
            <a:r>
              <a:rPr lang="zh-CN" altLang="en-US" sz="3500" b="1" dirty="0" smtClean="0">
                <a:latin typeface="楷体_GB2312" pitchFamily="49" charset="-122"/>
                <a:ea typeface="楷体_GB2312" pitchFamily="49" charset="-122"/>
              </a:rPr>
              <a:t>时代的新媒体：</a:t>
            </a:r>
            <a:r>
              <a:rPr lang="en-US" altLang="zh-CN" sz="3500" b="1" dirty="0" smtClean="0">
                <a:latin typeface="楷体_GB2312" pitchFamily="49" charset="-122"/>
                <a:ea typeface="楷体_GB2312" pitchFamily="49" charset="-122"/>
              </a:rPr>
              <a:t/>
            </a:r>
            <a:br>
              <a:rPr lang="en-US" altLang="zh-CN" sz="3500" b="1" dirty="0" smtClean="0">
                <a:latin typeface="楷体_GB2312" pitchFamily="49" charset="-122"/>
                <a:ea typeface="楷体_GB2312" pitchFamily="49" charset="-122"/>
              </a:rPr>
            </a:br>
            <a:r>
              <a:rPr lang="en-US" altLang="zh-CN" sz="3500" b="1" dirty="0" smtClean="0">
                <a:latin typeface="楷体_GB2312" pitchFamily="49" charset="-122"/>
                <a:ea typeface="楷体_GB2312" pitchFamily="49" charset="-122"/>
              </a:rPr>
              <a:t>               </a:t>
            </a:r>
            <a:r>
              <a:rPr lang="zh-CN" altLang="en-US" sz="3500" b="1" dirty="0" smtClean="0">
                <a:latin typeface="楷体_GB2312" pitchFamily="49" charset="-122"/>
                <a:ea typeface="楷体_GB2312" pitchFamily="49" charset="-122"/>
              </a:rPr>
              <a:t>新闻网站的发展</a:t>
            </a:r>
            <a:r>
              <a:rPr lang="zh-CN" altLang="en-US" sz="3500" b="1" dirty="0">
                <a:latin typeface="楷体_GB2312" pitchFamily="49" charset="-122"/>
                <a:ea typeface="楷体_GB2312" pitchFamily="49" charset="-122"/>
              </a:rPr>
              <a:t>历史</a:t>
            </a:r>
          </a:p>
        </p:txBody>
      </p:sp>
      <p:sp>
        <p:nvSpPr>
          <p:cNvPr id="6147" name="Rectangle 3"/>
          <p:cNvSpPr>
            <a:spLocks noGrp="1" noChangeArrowheads="1"/>
          </p:cNvSpPr>
          <p:nvPr>
            <p:ph idx="1"/>
          </p:nvPr>
        </p:nvSpPr>
        <p:spPr>
          <a:xfrm>
            <a:off x="685800" y="1651000"/>
            <a:ext cx="7391400" cy="3429000"/>
          </a:xfrm>
        </p:spPr>
        <p:txBody>
          <a:bodyPr>
            <a:normAutofit fontScale="92500"/>
          </a:bodyPr>
          <a:lstStyle/>
          <a:p>
            <a:pPr>
              <a:buFontTx/>
              <a:buNone/>
            </a:pPr>
            <a:endParaRPr lang="zh-CN" altLang="en-US" sz="2800" b="1" dirty="0">
              <a:latin typeface="楷体_GB2312" pitchFamily="49" charset="-122"/>
              <a:ea typeface="楷体_GB2312" pitchFamily="49" charset="-122"/>
            </a:endParaRPr>
          </a:p>
          <a:p>
            <a:pPr>
              <a:buFontTx/>
              <a:buNone/>
            </a:pPr>
            <a:r>
              <a:rPr lang="zh-CN" altLang="en-US" sz="2800" b="1" dirty="0">
                <a:latin typeface="楷体_GB2312" pitchFamily="49" charset="-122"/>
                <a:ea typeface="楷体_GB2312" pitchFamily="49" charset="-122"/>
              </a:rPr>
              <a:t>一、起步阶段（</a:t>
            </a:r>
            <a:r>
              <a:rPr lang="en-US" altLang="zh-CN" sz="2800" b="1" dirty="0">
                <a:latin typeface="楷体_GB2312" pitchFamily="49" charset="-122"/>
                <a:ea typeface="楷体_GB2312" pitchFamily="49" charset="-122"/>
              </a:rPr>
              <a:t>1995-1998</a:t>
            </a:r>
            <a:r>
              <a:rPr lang="zh-CN" altLang="en-US" sz="2800" b="1" dirty="0">
                <a:latin typeface="楷体_GB2312" pitchFamily="49" charset="-122"/>
                <a:ea typeface="楷体_GB2312" pitchFamily="49" charset="-122"/>
              </a:rPr>
              <a:t>）</a:t>
            </a: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1995</a:t>
            </a:r>
            <a:r>
              <a:rPr lang="zh-CN" altLang="en-US" sz="2800" b="1" dirty="0">
                <a:latin typeface="楷体_GB2312" pitchFamily="49" charset="-122"/>
                <a:ea typeface="楷体_GB2312" pitchFamily="49" charset="-122"/>
              </a:rPr>
              <a:t>年</a:t>
            </a:r>
            <a:r>
              <a:rPr lang="en-US" altLang="zh-CN" sz="2800" b="1" dirty="0">
                <a:latin typeface="楷体_GB2312" pitchFamily="49" charset="-122"/>
                <a:ea typeface="楷体_GB2312" pitchFamily="49" charset="-122"/>
              </a:rPr>
              <a:t>10</a:t>
            </a:r>
            <a:r>
              <a:rPr lang="zh-CN" altLang="en-US" sz="2800" b="1" dirty="0">
                <a:latin typeface="楷体_GB2312" pitchFamily="49" charset="-122"/>
                <a:ea typeface="楷体_GB2312" pitchFamily="49" charset="-122"/>
              </a:rPr>
              <a:t>月</a:t>
            </a:r>
            <a:r>
              <a:rPr lang="en-US" altLang="zh-CN" sz="2800" b="1" dirty="0">
                <a:latin typeface="楷体_GB2312" pitchFamily="49" charset="-122"/>
                <a:ea typeface="楷体_GB2312" pitchFamily="49" charset="-122"/>
              </a:rPr>
              <a:t>20</a:t>
            </a:r>
            <a:r>
              <a:rPr lang="zh-CN" altLang="en-US" sz="2800" b="1" dirty="0">
                <a:latin typeface="楷体_GB2312" pitchFamily="49" charset="-122"/>
                <a:ea typeface="楷体_GB2312" pitchFamily="49" charset="-122"/>
              </a:rPr>
              <a:t>日，</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中国贸易报</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网络版的创办标志着我国网络新闻事业的起步。</a:t>
            </a: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、存在的不足：技术落后、功能和服务单一、战略目标不明确，缺乏清醒的认识和足够的重视。</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14348" y="416702"/>
            <a:ext cx="7772400" cy="974626"/>
          </a:xfrm>
        </p:spPr>
        <p:txBody>
          <a:bodyPr/>
          <a:lstStyle/>
          <a:p>
            <a:pPr algn="l"/>
            <a:r>
              <a:rPr lang="en-US" altLang="zh-CN" sz="3500" b="1" dirty="0" smtClean="0">
                <a:latin typeface="楷体_GB2312" pitchFamily="49" charset="-122"/>
                <a:ea typeface="楷体_GB2312" pitchFamily="49" charset="-122"/>
              </a:rPr>
              <a:t>WEB1.0</a:t>
            </a:r>
            <a:r>
              <a:rPr lang="zh-CN" altLang="en-US" sz="3500" b="1" dirty="0" smtClean="0">
                <a:latin typeface="楷体_GB2312" pitchFamily="49" charset="-122"/>
                <a:ea typeface="楷体_GB2312" pitchFamily="49" charset="-122"/>
              </a:rPr>
              <a:t>时代的新媒体：</a:t>
            </a:r>
            <a:r>
              <a:rPr lang="en-US" altLang="zh-CN" sz="3500" b="1" dirty="0" smtClean="0">
                <a:latin typeface="楷体_GB2312" pitchFamily="49" charset="-122"/>
                <a:ea typeface="楷体_GB2312" pitchFamily="49" charset="-122"/>
              </a:rPr>
              <a:t/>
            </a:r>
            <a:br>
              <a:rPr lang="en-US" altLang="zh-CN" sz="3500" b="1" dirty="0" smtClean="0">
                <a:latin typeface="楷体_GB2312" pitchFamily="49" charset="-122"/>
                <a:ea typeface="楷体_GB2312" pitchFamily="49" charset="-122"/>
              </a:rPr>
            </a:br>
            <a:r>
              <a:rPr lang="en-US" altLang="zh-CN" sz="3500" b="1" dirty="0" smtClean="0">
                <a:latin typeface="楷体_GB2312" pitchFamily="49" charset="-122"/>
                <a:ea typeface="楷体_GB2312" pitchFamily="49" charset="-122"/>
              </a:rPr>
              <a:t>               </a:t>
            </a:r>
            <a:r>
              <a:rPr lang="zh-CN" altLang="en-US" sz="3500" b="1" dirty="0" smtClean="0">
                <a:latin typeface="楷体_GB2312" pitchFamily="49" charset="-122"/>
                <a:ea typeface="楷体_GB2312" pitchFamily="49" charset="-122"/>
              </a:rPr>
              <a:t>新闻网站的发展</a:t>
            </a:r>
            <a:r>
              <a:rPr lang="zh-CN" altLang="en-US" sz="3500" b="1" dirty="0">
                <a:latin typeface="楷体_GB2312" pitchFamily="49" charset="-122"/>
                <a:ea typeface="楷体_GB2312" pitchFamily="49" charset="-122"/>
              </a:rPr>
              <a:t>历史</a:t>
            </a:r>
          </a:p>
        </p:txBody>
      </p:sp>
      <p:sp>
        <p:nvSpPr>
          <p:cNvPr id="7171" name="Rectangle 3"/>
          <p:cNvSpPr>
            <a:spLocks noGrp="1" noChangeArrowheads="1"/>
          </p:cNvSpPr>
          <p:nvPr>
            <p:ph idx="1"/>
          </p:nvPr>
        </p:nvSpPr>
        <p:spPr/>
        <p:txBody>
          <a:bodyPr>
            <a:normAutofit lnSpcReduction="10000"/>
          </a:bodyPr>
          <a:lstStyle/>
          <a:p>
            <a:pPr>
              <a:buFontTx/>
              <a:buNone/>
            </a:pPr>
            <a:r>
              <a:rPr lang="zh-CN" altLang="en-US" sz="2800" b="1" dirty="0">
                <a:latin typeface="楷体_GB2312" pitchFamily="49" charset="-122"/>
                <a:ea typeface="楷体_GB2312" pitchFamily="49" charset="-122"/>
              </a:rPr>
              <a:t>二、激活阶段（</a:t>
            </a:r>
            <a:r>
              <a:rPr lang="en-US" altLang="zh-CN" sz="2800" b="1" dirty="0">
                <a:latin typeface="楷体_GB2312" pitchFamily="49" charset="-122"/>
                <a:ea typeface="楷体_GB2312" pitchFamily="49" charset="-122"/>
              </a:rPr>
              <a:t>1998-2000</a:t>
            </a:r>
            <a:r>
              <a:rPr lang="zh-CN" altLang="en-US" sz="2800" b="1" dirty="0">
                <a:latin typeface="楷体_GB2312" pitchFamily="49" charset="-122"/>
                <a:ea typeface="楷体_GB2312" pitchFamily="49" charset="-122"/>
              </a:rPr>
              <a:t>年）</a:t>
            </a:r>
          </a:p>
          <a:p>
            <a:pPr>
              <a:buFontTx/>
              <a:buNone/>
            </a:pPr>
            <a:endParaRPr lang="zh-CN" altLang="en-US" sz="2800" b="1" dirty="0">
              <a:latin typeface="楷体_GB2312" pitchFamily="49" charset="-122"/>
              <a:ea typeface="楷体_GB2312" pitchFamily="49" charset="-122"/>
            </a:endParaRP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1998</a:t>
            </a:r>
            <a:r>
              <a:rPr lang="zh-CN" altLang="en-US" sz="2800" b="1" dirty="0">
                <a:latin typeface="楷体_GB2312" pitchFamily="49" charset="-122"/>
                <a:ea typeface="楷体_GB2312" pitchFamily="49" charset="-122"/>
              </a:rPr>
              <a:t>年</a:t>
            </a:r>
            <a:r>
              <a:rPr lang="en-US" altLang="zh-CN" sz="2800" b="1" dirty="0">
                <a:latin typeface="楷体_GB2312" pitchFamily="49" charset="-122"/>
                <a:ea typeface="楷体_GB2312" pitchFamily="49" charset="-122"/>
              </a:rPr>
              <a:t>12</a:t>
            </a:r>
            <a:r>
              <a:rPr lang="zh-CN" altLang="en-US" sz="2800" b="1" dirty="0">
                <a:latin typeface="楷体_GB2312" pitchFamily="49" charset="-122"/>
                <a:ea typeface="楷体_GB2312" pitchFamily="49" charset="-122"/>
              </a:rPr>
              <a:t>月，新浪网正式成立</a:t>
            </a:r>
            <a:r>
              <a:rPr lang="zh-CN" altLang="en-US" sz="2800" b="1" dirty="0" smtClean="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1999</a:t>
            </a:r>
            <a:r>
              <a:rPr lang="zh-CN" altLang="en-US" sz="2800" b="1" dirty="0">
                <a:latin typeface="楷体_GB2312" pitchFamily="49" charset="-122"/>
                <a:ea typeface="楷体_GB2312" pitchFamily="49" charset="-122"/>
              </a:rPr>
              <a:t>年</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月，</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中国新闻界网络媒体公约</a:t>
            </a:r>
            <a:r>
              <a:rPr lang="en-US" altLang="zh-CN" sz="2800" b="1" dirty="0" smtClean="0">
                <a:latin typeface="楷体_GB2312" pitchFamily="49" charset="-122"/>
                <a:ea typeface="楷体_GB2312" pitchFamily="49" charset="-122"/>
              </a:rPr>
              <a:t>》</a:t>
            </a:r>
            <a:endParaRPr lang="en-US" altLang="zh-CN" sz="2800" b="1" dirty="0">
              <a:latin typeface="楷体_GB2312" pitchFamily="49" charset="-122"/>
              <a:ea typeface="楷体_GB2312" pitchFamily="49" charset="-122"/>
            </a:endParaRPr>
          </a:p>
          <a:p>
            <a:pPr>
              <a:buFontTx/>
              <a:buNone/>
            </a:pPr>
            <a:r>
              <a:rPr lang="en-US" altLang="zh-CN" sz="2800" b="1" dirty="0">
                <a:latin typeface="楷体_GB2312" pitchFamily="49" charset="-122"/>
                <a:ea typeface="楷体_GB2312" pitchFamily="49" charset="-122"/>
              </a:rPr>
              <a:t>  3</a:t>
            </a:r>
            <a:r>
              <a:rPr lang="zh-CN" altLang="en-US" sz="2800" b="1" dirty="0">
                <a:latin typeface="楷体_GB2312" pitchFamily="49" charset="-122"/>
                <a:ea typeface="楷体_GB2312" pitchFamily="49" charset="-122"/>
              </a:rPr>
              <a:t>、商业媒体网站的即时性传播与全时化播报。</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685800" y="1964525"/>
            <a:ext cx="7772400" cy="3115475"/>
          </a:xfrm>
        </p:spPr>
        <p:txBody>
          <a:bodyPr>
            <a:normAutofit/>
          </a:bodyPr>
          <a:lstStyle/>
          <a:p>
            <a:pPr>
              <a:buFontTx/>
              <a:buNone/>
            </a:pPr>
            <a:r>
              <a:rPr lang="zh-CN" altLang="en-US" sz="2800" b="1" dirty="0">
                <a:latin typeface="楷体_GB2312" pitchFamily="49" charset="-122"/>
                <a:ea typeface="楷体_GB2312" pitchFamily="49" charset="-122"/>
              </a:rPr>
              <a:t>三、管理与创新阶段（</a:t>
            </a:r>
            <a:r>
              <a:rPr lang="en-US" altLang="zh-CN" sz="2800" b="1" dirty="0" smtClean="0">
                <a:latin typeface="楷体_GB2312" pitchFamily="49" charset="-122"/>
                <a:ea typeface="楷体_GB2312" pitchFamily="49" charset="-122"/>
              </a:rPr>
              <a:t>2000-2004</a:t>
            </a:r>
            <a:r>
              <a:rPr lang="zh-CN" altLang="en-US" sz="2800" b="1" dirty="0" smtClean="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2000</a:t>
            </a:r>
            <a:r>
              <a:rPr lang="zh-CN" altLang="en-US" sz="2800" b="1" dirty="0">
                <a:latin typeface="楷体_GB2312" pitchFamily="49" charset="-122"/>
                <a:ea typeface="楷体_GB2312" pitchFamily="49" charset="-122"/>
              </a:rPr>
              <a:t>年</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月，国务院新闻办公室成立网络新闻管理局</a:t>
            </a:r>
            <a:r>
              <a:rPr lang="zh-CN" altLang="en-US" sz="2800" b="1" dirty="0" smtClean="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a:p>
            <a:pPr>
              <a:buFontTx/>
              <a:buNone/>
            </a:pP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、各种网络媒体形式纷纷出现。</a:t>
            </a:r>
          </a:p>
        </p:txBody>
      </p:sp>
      <p:sp>
        <p:nvSpPr>
          <p:cNvPr id="5" name="Rectangle 2"/>
          <p:cNvSpPr txBox="1">
            <a:spLocks noChangeArrowheads="1"/>
          </p:cNvSpPr>
          <p:nvPr/>
        </p:nvSpPr>
        <p:spPr bwMode="auto">
          <a:xfrm>
            <a:off x="785786" y="378772"/>
            <a:ext cx="7772400" cy="1169551"/>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WEB1.0</a:t>
            </a:r>
            <a:r>
              <a:rPr kumimoji="1" lang="zh-CN" altLang="en-US"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时代的新媒体：</a:t>
            </a:r>
            <a:r>
              <a:rPr kumimoji="1" lang="en-US" altLang="zh-CN"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
            </a:r>
            <a:br>
              <a:rPr kumimoji="1" lang="en-US" altLang="zh-CN"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br>
            <a:r>
              <a:rPr kumimoji="1" lang="en-US" altLang="zh-CN"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               </a:t>
            </a:r>
            <a:r>
              <a:rPr kumimoji="1" lang="zh-CN" altLang="en-US" sz="35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新闻网站的发展历史</a:t>
            </a:r>
            <a:endParaRPr kumimoji="1" lang="zh-CN" altLang="en-US" sz="3500" b="1" i="0" u="none" strike="noStrike" kern="0" cap="none" spc="0" normalizeH="0" baseline="0" noProof="0" dirty="0">
              <a:ln>
                <a:noFill/>
              </a:ln>
              <a:solidFill>
                <a:schemeClr val="tx2"/>
              </a:solidFill>
              <a:effectLst/>
              <a:uLnTx/>
              <a:uFillTx/>
              <a:latin typeface="楷体_GB2312" pitchFamily="49" charset="-122"/>
              <a:ea typeface="楷体_GB2312" pitchFamily="49" charset="-122"/>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t="9365" b="9365"/>
          <a:stretch>
            <a:fillRect/>
          </a:stretch>
        </p:blipFill>
        <p:spPr/>
      </p:pic>
    </p:spTree>
    <p:extLst>
      <p:ext uri="{BB962C8B-B14F-4D97-AF65-F5344CB8AC3E}">
        <p14:creationId xmlns:p14="http://schemas.microsoft.com/office/powerpoint/2010/main" val="115426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14348" y="416702"/>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3" name="内容占位符 2"/>
          <p:cNvSpPr>
            <a:spLocks noGrp="1"/>
          </p:cNvSpPr>
          <p:nvPr>
            <p:ph idx="1"/>
          </p:nvPr>
        </p:nvSpPr>
        <p:spPr/>
        <p:txBody>
          <a:bodyPr>
            <a:normAutofit fontScale="92500" lnSpcReduction="20000"/>
          </a:bodyPr>
          <a:lstStyle/>
          <a:p>
            <a:r>
              <a:rPr lang="zh-CN" altLang="en-US" sz="2300" b="1" dirty="0" smtClean="0">
                <a:latin typeface="楷体_GB2312" pitchFamily="49" charset="-122"/>
                <a:ea typeface="楷体_GB2312" pitchFamily="49" charset="-122"/>
              </a:rPr>
              <a:t>关于</a:t>
            </a:r>
            <a:r>
              <a:rPr lang="en-US" altLang="zh-CN" sz="2300" b="1" dirty="0" smtClean="0">
                <a:latin typeface="楷体_GB2312" pitchFamily="49" charset="-122"/>
                <a:ea typeface="楷体_GB2312" pitchFamily="49" charset="-122"/>
              </a:rPr>
              <a:t>Web2.0</a:t>
            </a:r>
          </a:p>
          <a:p>
            <a:pPr>
              <a:lnSpc>
                <a:spcPct val="110000"/>
              </a:lnSpc>
              <a:buFont typeface="Wingdings" panose="05000000000000000000" pitchFamily="2" charset="2"/>
              <a:buChar char="Ø"/>
            </a:pPr>
            <a:r>
              <a:rPr lang="zh-CN" altLang="en-US" sz="2300" b="1" dirty="0" smtClean="0">
                <a:latin typeface="楷体_GB2312" pitchFamily="49" charset="-122"/>
                <a:ea typeface="楷体_GB2312" pitchFamily="49" charset="-122"/>
              </a:rPr>
              <a:t>方兴东认为，与</a:t>
            </a:r>
            <a:r>
              <a:rPr lang="en-US" altLang="zh-CN" sz="2300" b="1" dirty="0" smtClean="0">
                <a:latin typeface="楷体_GB2312" pitchFamily="49" charset="-122"/>
                <a:ea typeface="楷体_GB2312" pitchFamily="49" charset="-122"/>
              </a:rPr>
              <a:t>Web1.0（2004</a:t>
            </a:r>
            <a:r>
              <a:rPr lang="zh-CN" altLang="en-US" sz="2300" b="1" dirty="0" smtClean="0">
                <a:latin typeface="楷体_GB2312" pitchFamily="49" charset="-122"/>
                <a:ea typeface="楷体_GB2312" pitchFamily="49" charset="-122"/>
              </a:rPr>
              <a:t>年前的互联网）最大的不同就是</a:t>
            </a:r>
            <a:r>
              <a:rPr lang="en-US" altLang="zh-CN" sz="2300" b="1" dirty="0" smtClean="0">
                <a:latin typeface="楷体_GB2312" pitchFamily="49" charset="-122"/>
                <a:ea typeface="楷体_GB2312" pitchFamily="49" charset="-122"/>
              </a:rPr>
              <a:t>Web2.0</a:t>
            </a:r>
            <a:r>
              <a:rPr lang="zh-CN" altLang="en-US" sz="2300" b="1" dirty="0" smtClean="0">
                <a:latin typeface="楷体_GB2312" pitchFamily="49" charset="-122"/>
                <a:ea typeface="楷体_GB2312" pitchFamily="49" charset="-122"/>
              </a:rPr>
              <a:t>所提倡的个性化，在其中，个人不是作为被动的客体而是作为一种主体参与到了互联网中，个人在作为互联网的使用者之外，还同时成为了互联网主动的传播者、作者和生产者。</a:t>
            </a:r>
            <a:endParaRPr lang="en-US" altLang="zh-CN" sz="2300" b="1" dirty="0" smtClean="0">
              <a:latin typeface="楷体_GB2312" pitchFamily="49" charset="-122"/>
              <a:ea typeface="楷体_GB2312" pitchFamily="49" charset="-122"/>
            </a:endParaRPr>
          </a:p>
          <a:p>
            <a:pPr>
              <a:lnSpc>
                <a:spcPct val="110000"/>
              </a:lnSpc>
              <a:buFont typeface="Wingdings" panose="05000000000000000000" pitchFamily="2" charset="2"/>
              <a:buChar char="Ø"/>
            </a:pPr>
            <a:r>
              <a:rPr lang="zh-CN" altLang="en-US" sz="2300" b="1" dirty="0" smtClean="0">
                <a:latin typeface="楷体_GB2312" pitchFamily="49" charset="-122"/>
                <a:ea typeface="楷体_GB2312" pitchFamily="49" charset="-122"/>
              </a:rPr>
              <a:t>微内容是</a:t>
            </a:r>
            <a:r>
              <a:rPr lang="en-US" altLang="zh-CN" sz="2300" b="1" dirty="0" smtClean="0">
                <a:latin typeface="楷体_GB2312" pitchFamily="49" charset="-122"/>
                <a:ea typeface="楷体_GB2312" pitchFamily="49" charset="-122"/>
              </a:rPr>
              <a:t>Web2.0</a:t>
            </a:r>
            <a:r>
              <a:rPr lang="zh-CN" altLang="en-US" sz="2300" b="1" dirty="0" smtClean="0">
                <a:latin typeface="楷体_GB2312" pitchFamily="49" charset="-122"/>
                <a:ea typeface="楷体_GB2312" pitchFamily="49" charset="-122"/>
              </a:rPr>
              <a:t>的一个关键词。微内容包括个人所形成的任何数据:比如一则网志、一个评论、一幅图片、收藏的书签、喜好的音乐列表、想结交的朋友等等。</a:t>
            </a:r>
            <a:r>
              <a:rPr lang="en-US" altLang="zh-CN" sz="2300" b="1" dirty="0" smtClean="0">
                <a:latin typeface="楷体_GB2312" pitchFamily="49" charset="-122"/>
                <a:ea typeface="楷体_GB2312" pitchFamily="49" charset="-122"/>
              </a:rPr>
              <a:t>Web2.0</a:t>
            </a:r>
            <a:r>
              <a:rPr lang="zh-CN" altLang="en-US" sz="2300" b="1" dirty="0" smtClean="0">
                <a:latin typeface="楷体_GB2312" pitchFamily="49" charset="-122"/>
                <a:ea typeface="楷体_GB2312" pitchFamily="49" charset="-122"/>
              </a:rPr>
              <a:t>重点要解决的正是对这些微内容的重新发现和利用。</a:t>
            </a:r>
          </a:p>
          <a:p>
            <a:endParaRPr lang="zh-CN" alt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3145532"/>
            <a:ext cx="6552728" cy="3296970"/>
          </a:xfrm>
          <a:prstGeom prst="rect">
            <a:avLst/>
          </a:prstGeom>
        </p:spPr>
      </p:pic>
      <p:sp>
        <p:nvSpPr>
          <p:cNvPr id="604163" name="Rectangle 3"/>
          <p:cNvSpPr>
            <a:spLocks noGrp="1" noChangeArrowheads="1"/>
          </p:cNvSpPr>
          <p:nvPr>
            <p:ph idx="1"/>
          </p:nvPr>
        </p:nvSpPr>
        <p:spPr>
          <a:xfrm>
            <a:off x="467544" y="841276"/>
            <a:ext cx="8435280" cy="3712104"/>
          </a:xfrm>
        </p:spPr>
        <p:txBody>
          <a:bodyPr>
            <a:normAutofit fontScale="92500" lnSpcReduction="10000"/>
          </a:bodyPr>
          <a:lstStyle/>
          <a:p>
            <a:endParaRPr lang="zh-CN" altLang="en-US" sz="2800" b="1" dirty="0">
              <a:latin typeface="楷体_GB2312" pitchFamily="49" charset="-122"/>
              <a:ea typeface="楷体_GB2312" pitchFamily="49" charset="-122"/>
            </a:endParaRPr>
          </a:p>
          <a:p>
            <a:pPr marL="0" indent="0">
              <a:buNone/>
            </a:pPr>
            <a:r>
              <a:rPr lang="en-US" altLang="zh-CN" sz="2600" b="1" dirty="0">
                <a:latin typeface="楷体_GB2312" pitchFamily="49" charset="-122"/>
                <a:ea typeface="楷体_GB2312" pitchFamily="49" charset="-122"/>
              </a:rPr>
              <a:t>Web1.0</a:t>
            </a:r>
            <a:r>
              <a:rPr lang="zh-CN" altLang="en-US" sz="2600" b="1" dirty="0">
                <a:latin typeface="楷体_GB2312" pitchFamily="49" charset="-122"/>
                <a:ea typeface="楷体_GB2312" pitchFamily="49" charset="-122"/>
              </a:rPr>
              <a:t>到</a:t>
            </a:r>
            <a:r>
              <a:rPr lang="en-US" altLang="zh-CN" sz="2600" b="1" dirty="0">
                <a:latin typeface="楷体_GB2312" pitchFamily="49" charset="-122"/>
                <a:ea typeface="楷体_GB2312" pitchFamily="49" charset="-122"/>
              </a:rPr>
              <a:t>Web2.0</a:t>
            </a:r>
            <a:r>
              <a:rPr lang="zh-CN" altLang="en-US" sz="2600" b="1" dirty="0">
                <a:latin typeface="楷体_GB2312" pitchFamily="49" charset="-122"/>
                <a:ea typeface="楷体_GB2312" pitchFamily="49" charset="-122"/>
              </a:rPr>
              <a:t>的</a:t>
            </a:r>
            <a:r>
              <a:rPr lang="zh-CN" altLang="en-US" sz="2600" b="1" dirty="0" smtClean="0">
                <a:latin typeface="楷体_GB2312" pitchFamily="49" charset="-122"/>
                <a:ea typeface="楷体_GB2312" pitchFamily="49" charset="-122"/>
              </a:rPr>
              <a:t>转变：</a:t>
            </a:r>
            <a:endParaRPr lang="en-US" altLang="zh-CN" sz="2600" b="1" dirty="0" smtClean="0">
              <a:latin typeface="楷体_GB2312" pitchFamily="49" charset="-122"/>
              <a:ea typeface="楷体_GB2312" pitchFamily="49" charset="-122"/>
            </a:endParaRPr>
          </a:p>
          <a:p>
            <a:pPr marL="685800" lvl="1" indent="-457200">
              <a:buFont typeface="+mj-lt"/>
              <a:buAutoNum type="arabicPeriod"/>
            </a:pPr>
            <a:r>
              <a:rPr lang="zh-CN" altLang="en-US" sz="2400" b="1" dirty="0" smtClean="0">
                <a:latin typeface="楷体_GB2312" pitchFamily="49" charset="-122"/>
                <a:ea typeface="楷体_GB2312" pitchFamily="49" charset="-122"/>
              </a:rPr>
              <a:t>从</a:t>
            </a:r>
            <a:r>
              <a:rPr lang="zh-CN" altLang="en-US" sz="2400" b="1" dirty="0">
                <a:latin typeface="楷体_GB2312" pitchFamily="49" charset="-122"/>
                <a:ea typeface="楷体_GB2312" pitchFamily="49" charset="-122"/>
              </a:rPr>
              <a:t>模式上是从读向写、信息共同创造的一个改变</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marL="685800" lvl="1" indent="-457200">
              <a:buFont typeface="+mj-lt"/>
              <a:buAutoNum type="arabicPeriod"/>
            </a:pPr>
            <a:r>
              <a:rPr lang="zh-CN" altLang="en-US" sz="2400" b="1" dirty="0" smtClean="0">
                <a:latin typeface="楷体_GB2312" pitchFamily="49" charset="-122"/>
                <a:ea typeface="楷体_GB2312" pitchFamily="49" charset="-122"/>
              </a:rPr>
              <a:t>从</a:t>
            </a:r>
            <a:r>
              <a:rPr lang="zh-CN" altLang="en-US" sz="2400" b="1" dirty="0">
                <a:latin typeface="楷体_GB2312" pitchFamily="49" charset="-122"/>
                <a:ea typeface="楷体_GB2312" pitchFamily="49" charset="-122"/>
              </a:rPr>
              <a:t>基本结构上说，则是是由网页向发表/展示工具演变</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marL="685800" lvl="1" indent="-457200">
              <a:buFont typeface="+mj-lt"/>
              <a:buAutoNum type="arabicPeriod"/>
            </a:pPr>
            <a:r>
              <a:rPr lang="zh-CN" altLang="en-US" sz="2400" b="1" dirty="0" smtClean="0">
                <a:latin typeface="楷体_GB2312" pitchFamily="49" charset="-122"/>
                <a:ea typeface="楷体_GB2312" pitchFamily="49" charset="-122"/>
              </a:rPr>
              <a:t>从</a:t>
            </a:r>
            <a:r>
              <a:rPr lang="zh-CN" altLang="en-US" sz="2400" b="1" dirty="0">
                <a:latin typeface="楷体_GB2312" pitchFamily="49" charset="-122"/>
                <a:ea typeface="楷体_GB2312" pitchFamily="49" charset="-122"/>
              </a:rPr>
              <a:t>工具上，是由互联网浏览器向各类浏览器、</a:t>
            </a:r>
            <a:r>
              <a:rPr lang="en-US" altLang="zh-CN" sz="2400" b="1" dirty="0" err="1">
                <a:latin typeface="楷体_GB2312" pitchFamily="49" charset="-122"/>
                <a:ea typeface="楷体_GB2312" pitchFamily="49" charset="-122"/>
              </a:rPr>
              <a:t>rss</a:t>
            </a:r>
            <a:r>
              <a:rPr lang="zh-CN" altLang="en-US" sz="2400" b="1" dirty="0">
                <a:latin typeface="楷体_GB2312" pitchFamily="49" charset="-122"/>
                <a:ea typeface="楷体_GB2312" pitchFamily="49" charset="-122"/>
              </a:rPr>
              <a:t>阅读器等内容发展</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marL="685800" lvl="1" indent="-457200">
              <a:buFont typeface="+mj-lt"/>
              <a:buAutoNum type="arabicPeriod"/>
            </a:pPr>
            <a:r>
              <a:rPr lang="zh-CN" altLang="en-US" sz="2400" b="1" dirty="0" smtClean="0">
                <a:latin typeface="楷体_GB2312" pitchFamily="49" charset="-122"/>
                <a:ea typeface="楷体_GB2312" pitchFamily="49" charset="-122"/>
              </a:rPr>
              <a:t>从运</a:t>
            </a:r>
            <a:r>
              <a:rPr lang="zh-CN" altLang="en-US" sz="2400" b="1" dirty="0">
                <a:latin typeface="楷体_GB2312" pitchFamily="49" charset="-122"/>
                <a:ea typeface="楷体_GB2312" pitchFamily="49" charset="-122"/>
              </a:rPr>
              <a:t>行机制上，则是自</a:t>
            </a:r>
            <a:r>
              <a:rPr lang="zh-CN" altLang="en-US" sz="2400" b="1" dirty="0">
                <a:latin typeface="Arial" panose="020B0604020202020204"/>
                <a:ea typeface="楷体_GB2312" pitchFamily="49" charset="-122"/>
              </a:rPr>
              <a:t>“</a:t>
            </a:r>
            <a:r>
              <a:rPr lang="en-US" altLang="zh-CN" sz="2400" b="1" dirty="0">
                <a:latin typeface="楷体_GB2312" pitchFamily="49" charset="-122"/>
                <a:ea typeface="楷体_GB2312" pitchFamily="49" charset="-122"/>
              </a:rPr>
              <a:t>Client Server</a:t>
            </a:r>
            <a:r>
              <a:rPr lang="en-US" altLang="zh-CN" sz="2400" b="1" dirty="0">
                <a:latin typeface="Arial" panose="020B0604020202020204"/>
                <a:ea typeface="楷体_GB2312" pitchFamily="49" charset="-122"/>
              </a:rPr>
              <a:t>”</a:t>
            </a:r>
            <a:r>
              <a:rPr lang="zh-CN" altLang="en-US" sz="2400" b="1" dirty="0">
                <a:latin typeface="楷体_GB2312" pitchFamily="49" charset="-122"/>
                <a:ea typeface="楷体_GB2312" pitchFamily="49" charset="-122"/>
              </a:rPr>
              <a:t>向</a:t>
            </a:r>
            <a:r>
              <a:rPr lang="zh-CN" altLang="en-US" sz="2400" b="1" dirty="0">
                <a:latin typeface="Arial" panose="020B0604020202020204"/>
                <a:ea typeface="楷体_GB2312" pitchFamily="49" charset="-122"/>
              </a:rPr>
              <a:t>“</a:t>
            </a:r>
            <a:r>
              <a:rPr lang="en-US" altLang="zh-CN" sz="2400" b="1" dirty="0">
                <a:latin typeface="楷体_GB2312" pitchFamily="49" charset="-122"/>
                <a:ea typeface="楷体_GB2312" pitchFamily="49" charset="-122"/>
              </a:rPr>
              <a:t>Web Services</a:t>
            </a:r>
            <a:r>
              <a:rPr lang="en-US" altLang="zh-CN" sz="2400" b="1" dirty="0">
                <a:latin typeface="Arial" panose="020B0604020202020204"/>
                <a:ea typeface="楷体_GB2312" pitchFamily="49" charset="-122"/>
              </a:rPr>
              <a:t>”</a:t>
            </a:r>
            <a:r>
              <a:rPr lang="zh-CN" altLang="en-US" sz="2400" b="1" dirty="0">
                <a:latin typeface="楷体_GB2312" pitchFamily="49" charset="-122"/>
                <a:ea typeface="楷体_GB2312" pitchFamily="49" charset="-122"/>
              </a:rPr>
              <a:t>的转变</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marL="228600" lvl="1" indent="0">
              <a:buNone/>
            </a:pPr>
            <a:r>
              <a:rPr lang="zh-CN" altLang="en-US" sz="2400" b="1" dirty="0" smtClean="0">
                <a:latin typeface="楷体_GB2312" pitchFamily="49" charset="-122"/>
                <a:ea typeface="楷体_GB2312" pitchFamily="49" charset="-122"/>
              </a:rPr>
              <a:t>由</a:t>
            </a:r>
            <a:r>
              <a:rPr lang="zh-CN" altLang="en-US" sz="2400" b="1" dirty="0">
                <a:latin typeface="楷体_GB2312" pitchFamily="49" charset="-122"/>
                <a:ea typeface="楷体_GB2312" pitchFamily="49" charset="-122"/>
              </a:rPr>
              <a:t>此，互联网内容的缔造者也由专业人士向普通用户拓展。</a:t>
            </a:r>
          </a:p>
        </p:txBody>
      </p:sp>
      <p:sp>
        <p:nvSpPr>
          <p:cNvPr id="8" name="Rectangle 2"/>
          <p:cNvSpPr txBox="1">
            <a:spLocks noChangeArrowheads="1"/>
          </p:cNvSpPr>
          <p:nvPr/>
        </p:nvSpPr>
        <p:spPr bwMode="auto">
          <a:xfrm>
            <a:off x="785786" y="510659"/>
            <a:ext cx="7772400" cy="101566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WEB2.0</a:t>
            </a:r>
            <a:r>
              <a:rPr kumimoji="1" lang="zh-CN" altLang="en-US"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时代的新媒体</a:t>
            </a:r>
            <a:r>
              <a:rPr kumimoji="1" lang="en-US" altLang="zh-CN"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
            </a:r>
            <a:br>
              <a:rPr kumimoji="1" lang="en-US" altLang="zh-CN"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br>
            <a:r>
              <a:rPr kumimoji="1" lang="en-US" altLang="zh-CN"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           ——</a:t>
            </a:r>
            <a:r>
              <a:rPr kumimoji="1" lang="zh-CN" altLang="en-US" sz="3000" b="1" i="0" u="none" strike="noStrike" kern="0" cap="none" spc="0" normalizeH="0" baseline="0" noProof="0" dirty="0" smtClean="0">
                <a:ln>
                  <a:noFill/>
                </a:ln>
                <a:solidFill>
                  <a:schemeClr val="tx2"/>
                </a:solidFill>
                <a:effectLst/>
                <a:uLnTx/>
                <a:uFillTx/>
                <a:latin typeface="楷体_GB2312" pitchFamily="49" charset="-122"/>
                <a:ea typeface="楷体_GB2312" pitchFamily="49" charset="-122"/>
                <a:cs typeface="+mj-cs"/>
              </a:rPr>
              <a:t>自媒体的出现：以博客为例</a:t>
            </a:r>
            <a:endParaRPr kumimoji="1" lang="zh-CN" altLang="en-US" sz="3000" b="1" i="0" u="none" strike="noStrike" kern="0" cap="none" spc="0" normalizeH="0" baseline="0" noProof="0" dirty="0">
              <a:ln>
                <a:noFill/>
              </a:ln>
              <a:solidFill>
                <a:schemeClr val="tx2"/>
              </a:solidFill>
              <a:effectLst/>
              <a:uLnTx/>
              <a:uFillTx/>
              <a:latin typeface="楷体_GB2312" pitchFamily="49" charset="-122"/>
              <a:ea typeface="楷体_GB2312" pitchFamily="49" charset="-122"/>
              <a:cs typeface="+mj-cs"/>
            </a:endParaRPr>
          </a:p>
        </p:txBody>
      </p:sp>
      <p:sp>
        <p:nvSpPr>
          <p:cNvPr id="5" name="灯片编号占位符 5"/>
          <p:cNvSpPr>
            <a:spLocks noGrp="1"/>
          </p:cNvSpPr>
          <p:nvPr>
            <p:ph type="sldNum" sz="quarter" idx="12"/>
          </p:nvPr>
        </p:nvSpPr>
        <p:spPr/>
        <p:txBody>
          <a:bodyPr/>
          <a:lstStyle/>
          <a:p>
            <a:fld id="{8966873E-C7A2-4702-A827-1CCA2EA559A4}" type="slidenum">
              <a:rPr lang="en-US" altLang="en-US"/>
              <a:t>16</a:t>
            </a:fld>
            <a:endParaRPr lang="en-US" altLang="en-US"/>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714348" y="238107"/>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3" name="内容占位符 2"/>
          <p:cNvSpPr>
            <a:spLocks noGrp="1"/>
          </p:cNvSpPr>
          <p:nvPr>
            <p:ph idx="1"/>
          </p:nvPr>
        </p:nvSpPr>
        <p:spPr>
          <a:xfrm>
            <a:off x="285720" y="1250145"/>
            <a:ext cx="8643998" cy="4107685"/>
          </a:xfrm>
        </p:spPr>
        <p:txBody>
          <a:bodyPr>
            <a:normAutofit fontScale="85000" lnSpcReduction="10000"/>
          </a:bodyPr>
          <a:lstStyle/>
          <a:p>
            <a:pPr>
              <a:buFont typeface="Wingdings" panose="05000000000000000000" pitchFamily="2" charset="2"/>
              <a:buChar char="l"/>
            </a:pPr>
            <a:r>
              <a:rPr lang="zh-CN" altLang="en-US" sz="2300" b="1" dirty="0" smtClean="0"/>
              <a:t>关于自媒体</a:t>
            </a:r>
            <a:endParaRPr lang="en-US" altLang="zh-CN" sz="2300" b="1" dirty="0" smtClean="0"/>
          </a:p>
          <a:p>
            <a:pPr>
              <a:lnSpc>
                <a:spcPct val="110000"/>
              </a:lnSpc>
              <a:buFont typeface="Wingdings" panose="05000000000000000000" pitchFamily="2" charset="2"/>
              <a:buChar char="Ø"/>
            </a:pPr>
            <a:r>
              <a:rPr lang="zh-CN" altLang="en-US" sz="2200" b="1" dirty="0" smtClean="0"/>
              <a:t>丹</a:t>
            </a:r>
            <a:r>
              <a:rPr lang="en-US" altLang="zh-CN" sz="2200" b="1" dirty="0" smtClean="0"/>
              <a:t>·</a:t>
            </a:r>
            <a:r>
              <a:rPr lang="zh-CN" altLang="en-US" sz="2200" b="1" dirty="0" smtClean="0"/>
              <a:t>吉摩尔在</a:t>
            </a:r>
            <a:r>
              <a:rPr lang="en-US" sz="2200" b="1" dirty="0" smtClean="0"/>
              <a:t>2001</a:t>
            </a:r>
            <a:r>
              <a:rPr lang="zh-CN" altLang="en-US" sz="2200" b="1" dirty="0" smtClean="0"/>
              <a:t>年</a:t>
            </a:r>
            <a:r>
              <a:rPr lang="en-US" sz="2200" b="1" dirty="0" smtClean="0"/>
              <a:t>9</a:t>
            </a:r>
            <a:r>
              <a:rPr lang="zh-CN" altLang="en-US" sz="2200" b="1" dirty="0" smtClean="0"/>
              <a:t>月提出“新闻</a:t>
            </a:r>
            <a:r>
              <a:rPr lang="en-US" sz="2200" b="1" dirty="0" smtClean="0"/>
              <a:t>3.0</a:t>
            </a:r>
            <a:r>
              <a:rPr lang="zh-CN" altLang="en-US" sz="2200" b="1" dirty="0" smtClean="0"/>
              <a:t>”这一概念。吉摩尔认为新闻</a:t>
            </a:r>
            <a:r>
              <a:rPr lang="en-US" sz="2200" b="1" dirty="0" smtClean="0"/>
              <a:t>1.0</a:t>
            </a:r>
            <a:r>
              <a:rPr lang="zh-CN" altLang="en-US" sz="2200" b="1" dirty="0" smtClean="0"/>
              <a:t>是以包括报纸、杂志、广播、电视等传统媒介为平台的新闻传播方式；新闻</a:t>
            </a:r>
            <a:r>
              <a:rPr lang="en-US" sz="2200" b="1" dirty="0" smtClean="0"/>
              <a:t>2.0</a:t>
            </a:r>
            <a:r>
              <a:rPr lang="zh-CN" altLang="en-US" sz="2200" b="1" dirty="0" smtClean="0"/>
              <a:t>时期，新闻传播从传统途径逐渐向互联网等新媒介平台转移，但仍是由少数中心媒介向多数受众传播的固有模式（</a:t>
            </a:r>
            <a:r>
              <a:rPr lang="en-US" altLang="zh-CN" sz="2200" b="1" dirty="0" smtClean="0"/>
              <a:t>WEB1.0</a:t>
            </a:r>
            <a:r>
              <a:rPr lang="zh-CN" altLang="en-US" sz="2200" b="1" dirty="0" smtClean="0"/>
              <a:t>）；新闻</a:t>
            </a:r>
            <a:r>
              <a:rPr lang="en-US" sz="2200" b="1" dirty="0" smtClean="0"/>
              <a:t>3.0</a:t>
            </a:r>
            <a:r>
              <a:rPr lang="zh-CN" altLang="en-US" sz="2200" b="1" dirty="0" smtClean="0"/>
              <a:t>时期点对点传播的出现，改变了传受关系，读者也可以是新闻的生产者（</a:t>
            </a:r>
            <a:r>
              <a:rPr lang="en-US" altLang="zh-CN" sz="2200" b="1" dirty="0" smtClean="0"/>
              <a:t>WEB2.0</a:t>
            </a:r>
            <a:r>
              <a:rPr lang="zh-CN" altLang="en-US" sz="2200" b="1" dirty="0" smtClean="0"/>
              <a:t>）。</a:t>
            </a:r>
            <a:endParaRPr lang="en-US" altLang="zh-CN" sz="2200" b="1" dirty="0" smtClean="0"/>
          </a:p>
          <a:p>
            <a:pPr>
              <a:lnSpc>
                <a:spcPct val="110000"/>
              </a:lnSpc>
              <a:buFont typeface="Wingdings" panose="05000000000000000000" pitchFamily="2" charset="2"/>
              <a:buChar char="Ø"/>
            </a:pPr>
            <a:r>
              <a:rPr lang="zh-CN" altLang="en-US" sz="2200" b="1" dirty="0" smtClean="0"/>
              <a:t>自媒体即是新闻</a:t>
            </a:r>
            <a:r>
              <a:rPr lang="en-US" sz="2200" b="1" dirty="0" smtClean="0"/>
              <a:t>3.0</a:t>
            </a:r>
            <a:r>
              <a:rPr lang="zh-CN" altLang="en-US" sz="2200" b="1" dirty="0" smtClean="0"/>
              <a:t>的典范。因此可以说自媒体概念是伴随着新闻产制过程的变化而提出的。从新闻生产的角度来理解的话，自媒体这一概念最核心的内容表现为“参与式新闻” 。所谓的参与式新闻，就是个人或者群体参与到新闻的收集、报道、分析和发布中来，目的是提供报道所需要的独立的，可靠的，全面的相关信息。这也是美国新闻学会关于自媒体报告中的核心内涵。</a:t>
            </a:r>
            <a:endParaRPr lang="zh-CN" altLang="en-US" sz="2200" b="1"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4348" y="238107"/>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3" name="内容占位符 2"/>
          <p:cNvSpPr>
            <a:spLocks noGrp="1"/>
          </p:cNvSpPr>
          <p:nvPr>
            <p:ph idx="1"/>
          </p:nvPr>
        </p:nvSpPr>
        <p:spPr>
          <a:xfrm>
            <a:off x="571472" y="1607335"/>
            <a:ext cx="8072494" cy="3250405"/>
          </a:xfrm>
        </p:spPr>
        <p:txBody>
          <a:bodyPr>
            <a:normAutofit lnSpcReduction="10000"/>
          </a:bodyPr>
          <a:lstStyle/>
          <a:p>
            <a:pPr>
              <a:buFont typeface="Wingdings" panose="05000000000000000000" pitchFamily="2" charset="2"/>
              <a:buChar char="Ø"/>
            </a:pPr>
            <a:r>
              <a:rPr lang="zh-CN" altLang="en-US" sz="2300" b="1" dirty="0" smtClean="0"/>
              <a:t>自媒体特征之一是可接入性，或者说较强的媒介接近权。在互联网发展和普及之后，任何人都可以很容易的接入互联网，获取和发布信息。而随着移动互联的快速发展，普通人随时随地都能与他人交换信息。任何人都可以成为信息的发布源，借由互联网这个覆盖全球的网络传播信息。这也使得传播的过程能减少很多中间的环节，信息的传播更加有效。</a:t>
            </a:r>
            <a:endParaRPr lang="en-US" altLang="zh-CN" sz="2300" b="1" dirty="0" smtClean="0"/>
          </a:p>
          <a:p>
            <a:pPr>
              <a:buFont typeface="Wingdings" panose="05000000000000000000" pitchFamily="2" charset="2"/>
              <a:buChar char="Ø"/>
            </a:pPr>
            <a:r>
              <a:rPr lang="zh-CN" altLang="en-US" sz="2300" b="1" dirty="0" smtClean="0"/>
              <a:t>内容的自主性也是自媒体的一个特征。不仅仅是基于</a:t>
            </a:r>
            <a:r>
              <a:rPr lang="en-US" altLang="en-US" sz="2300" b="1" dirty="0" smtClean="0"/>
              <a:t>RSS</a:t>
            </a:r>
            <a:r>
              <a:rPr lang="zh-CN" altLang="en-US" sz="2300" b="1" dirty="0" smtClean="0"/>
              <a:t>（简单信息聚合）的自主获取内容，也表现为</a:t>
            </a:r>
            <a:r>
              <a:rPr lang="en-US" altLang="zh-CN" sz="2300" b="1" dirty="0" smtClean="0"/>
              <a:t>UGC</a:t>
            </a:r>
            <a:r>
              <a:rPr lang="zh-CN" altLang="en-US" sz="2300" b="1" dirty="0" smtClean="0"/>
              <a:t>的自主创造内容。</a:t>
            </a:r>
            <a:endParaRPr lang="en-US" altLang="zh-CN" sz="2300" b="1" dirty="0" smtClean="0"/>
          </a:p>
          <a:p>
            <a:pPr>
              <a:buFont typeface="Wingdings" panose="05000000000000000000" pitchFamily="2" charset="2"/>
              <a:buChar char="Ø"/>
            </a:pPr>
            <a:endParaRPr lang="en-US" altLang="zh-CN" sz="2100" b="1" dirty="0" smtClean="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3" name="内容占位符 2"/>
          <p:cNvSpPr>
            <a:spLocks noGrp="1"/>
          </p:cNvSpPr>
          <p:nvPr>
            <p:ph idx="1"/>
          </p:nvPr>
        </p:nvSpPr>
        <p:spPr>
          <a:xfrm>
            <a:off x="685800" y="1651000"/>
            <a:ext cx="7958166" cy="3429000"/>
          </a:xfrm>
        </p:spPr>
        <p:txBody>
          <a:bodyPr>
            <a:normAutofit fontScale="92500"/>
          </a:bodyPr>
          <a:lstStyle/>
          <a:p>
            <a:r>
              <a:rPr lang="en-US" altLang="zh-CN" sz="2300" b="1" dirty="0" smtClean="0">
                <a:solidFill>
                  <a:srgbClr val="FF0000"/>
                </a:solidFill>
              </a:rPr>
              <a:t>WEB2.0 </a:t>
            </a:r>
            <a:r>
              <a:rPr lang="zh-CN" altLang="en-US" sz="2300" b="1" dirty="0" smtClean="0">
                <a:solidFill>
                  <a:srgbClr val="FF0000"/>
                </a:solidFill>
              </a:rPr>
              <a:t>更多的是从整个互联网应用的角度来理解；而自媒体则是从新闻产制的角度来理解，是</a:t>
            </a:r>
            <a:r>
              <a:rPr lang="en-US" altLang="zh-CN" sz="2300" b="1" dirty="0" smtClean="0">
                <a:solidFill>
                  <a:srgbClr val="FF0000"/>
                </a:solidFill>
              </a:rPr>
              <a:t>WEB2.0</a:t>
            </a:r>
            <a:r>
              <a:rPr lang="zh-CN" altLang="en-US" sz="2300" b="1" dirty="0" smtClean="0">
                <a:solidFill>
                  <a:srgbClr val="FF0000"/>
                </a:solidFill>
              </a:rPr>
              <a:t>在新闻生产领域的体现。</a:t>
            </a:r>
          </a:p>
          <a:p>
            <a:r>
              <a:rPr lang="zh-CN" altLang="en-US" sz="2300" b="1" dirty="0" smtClean="0"/>
              <a:t>随着互联网的发展，对自媒体的理解也在跳出单纯的新闻视角，从技术上看，激发受众生产内容进行交互的技术和服务不断涌现；从形式上，音视频内容也在快速的增长，从内容上，商业资讯、娱乐信息增长迅猛，因此对于自媒体概念的理解也在跳出新闻生产的视角：“任何由非职业媒体机构生产的可供人们消费的内容，产品和平台，就是‘自媒体’。”</a:t>
            </a:r>
            <a:endParaRPr lang="zh-CN" altLang="en-US" sz="23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737890" y="0"/>
            <a:ext cx="11358562" cy="5715000"/>
          </a:xfrm>
          <a:prstGeom prst="rect">
            <a:avLst/>
          </a:prstGeom>
        </p:spPr>
      </p:pic>
    </p:spTree>
    <p:extLst>
      <p:ext uri="{BB962C8B-B14F-4D97-AF65-F5344CB8AC3E}">
        <p14:creationId xmlns:p14="http://schemas.microsoft.com/office/powerpoint/2010/main" val="25920997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87779" name="Rectangle 3"/>
          <p:cNvSpPr>
            <a:spLocks noGrp="1" noChangeArrowheads="1"/>
          </p:cNvSpPr>
          <p:nvPr>
            <p:ph idx="1"/>
          </p:nvPr>
        </p:nvSpPr>
        <p:spPr>
          <a:xfrm>
            <a:off x="500034" y="1547803"/>
            <a:ext cx="8186766" cy="3849697"/>
          </a:xfrm>
        </p:spPr>
        <p:txBody>
          <a:bodyPr>
            <a:normAutofit fontScale="92500"/>
          </a:bodyPr>
          <a:lstStyle/>
          <a:p>
            <a:pPr>
              <a:lnSpc>
                <a:spcPct val="90000"/>
              </a:lnSpc>
            </a:pPr>
            <a:r>
              <a:rPr lang="zh-CN" altLang="en-US" sz="2500" b="1" dirty="0" smtClean="0">
                <a:latin typeface="Times New Roman" panose="02020603050405020304"/>
                <a:ea typeface="楷体_GB2312" pitchFamily="49" charset="-122"/>
              </a:rPr>
              <a:t>关于博客</a:t>
            </a:r>
            <a:endParaRPr lang="en-US" altLang="zh-CN" sz="2500" b="1" dirty="0" smtClean="0">
              <a:latin typeface="Times New Roman" panose="02020603050405020304"/>
              <a:ea typeface="楷体_GB2312" pitchFamily="49" charset="-122"/>
            </a:endParaRPr>
          </a:p>
          <a:p>
            <a:pPr>
              <a:lnSpc>
                <a:spcPct val="90000"/>
              </a:lnSpc>
              <a:buFont typeface="Wingdings" panose="05000000000000000000" pitchFamily="2" charset="2"/>
              <a:buChar char="Ø"/>
            </a:pPr>
            <a:r>
              <a:rPr lang="zh-CN" altLang="en-US" sz="2300" b="1" dirty="0" smtClean="0">
                <a:latin typeface="Times New Roman" panose="02020603050405020304"/>
                <a:ea typeface="楷体_GB2312" pitchFamily="49" charset="-122"/>
              </a:rPr>
              <a:t>“</a:t>
            </a:r>
            <a:r>
              <a:rPr lang="zh-CN" altLang="en-US" sz="2300" b="1" dirty="0" smtClean="0">
                <a:latin typeface="楷体_GB2312" pitchFamily="49" charset="-122"/>
                <a:ea typeface="楷体_GB2312" pitchFamily="49" charset="-122"/>
              </a:rPr>
              <a:t>博客</a:t>
            </a:r>
            <a:r>
              <a:rPr lang="zh-CN" altLang="en-US" sz="2300" b="1" dirty="0" smtClean="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是英文 </a:t>
            </a:r>
            <a:r>
              <a:rPr lang="en-US" altLang="zh-CN" sz="2300" b="1" dirty="0">
                <a:latin typeface="楷体_GB2312" pitchFamily="49" charset="-122"/>
                <a:ea typeface="楷体_GB2312" pitchFamily="49" charset="-122"/>
              </a:rPr>
              <a:t>Blog</a:t>
            </a:r>
            <a:r>
              <a:rPr lang="zh-CN" altLang="en-US" sz="2300" b="1" dirty="0">
                <a:latin typeface="楷体_GB2312" pitchFamily="49" charset="-122"/>
                <a:ea typeface="楷体_GB2312" pitchFamily="49" charset="-122"/>
              </a:rPr>
              <a:t>的译音，</a:t>
            </a:r>
            <a:r>
              <a:rPr lang="en-US" altLang="zh-CN" sz="2300" b="1" dirty="0">
                <a:latin typeface="楷体_GB2312" pitchFamily="49" charset="-122"/>
                <a:ea typeface="楷体_GB2312" pitchFamily="49" charset="-122"/>
              </a:rPr>
              <a:t>Web Log</a:t>
            </a:r>
            <a:r>
              <a:rPr lang="zh-CN" altLang="en-US" sz="2300" b="1" dirty="0">
                <a:latin typeface="楷体_GB2312" pitchFamily="49" charset="-122"/>
                <a:ea typeface="楷体_GB2312" pitchFamily="49" charset="-122"/>
              </a:rPr>
              <a:t>的缩写,是由免费的网络应用软件</a:t>
            </a:r>
            <a:r>
              <a:rPr lang="en-US" altLang="zh-CN" sz="2300" b="1" dirty="0">
                <a:latin typeface="楷体_GB2312" pitchFamily="49" charset="-122"/>
                <a:ea typeface="楷体_GB2312" pitchFamily="49" charset="-122"/>
              </a:rPr>
              <a:t>Blogger</a:t>
            </a:r>
            <a:r>
              <a:rPr lang="zh-CN" altLang="en-US" sz="2300" b="1" dirty="0">
                <a:latin typeface="楷体_GB2312" pitchFamily="49" charset="-122"/>
                <a:ea typeface="楷体_GB2312" pitchFamily="49" charset="-122"/>
              </a:rPr>
              <a:t>生成的在线日记。港台的翻译是网络日志/网志</a:t>
            </a:r>
            <a:r>
              <a:rPr lang="zh-CN" altLang="en-US" sz="2300" b="1" dirty="0" smtClean="0">
                <a:latin typeface="楷体_GB2312" pitchFamily="49" charset="-122"/>
                <a:ea typeface="楷体_GB2312" pitchFamily="49" charset="-122"/>
              </a:rPr>
              <a:t>。</a:t>
            </a:r>
            <a:endParaRPr lang="en-US" altLang="zh-CN" sz="2300" b="1" dirty="0" smtClean="0">
              <a:latin typeface="楷体_GB2312" pitchFamily="49" charset="-122"/>
              <a:ea typeface="楷体_GB2312" pitchFamily="49" charset="-122"/>
            </a:endParaRPr>
          </a:p>
          <a:p>
            <a:pPr>
              <a:lnSpc>
                <a:spcPct val="90000"/>
              </a:lnSpc>
              <a:buFont typeface="Wingdings" panose="05000000000000000000" pitchFamily="2" charset="2"/>
              <a:buChar char="Ø"/>
            </a:pPr>
            <a:r>
              <a:rPr lang="zh-CN" altLang="en-US" sz="2300" b="1" dirty="0" smtClean="0">
                <a:latin typeface="楷体_GB2312" pitchFamily="49" charset="-122"/>
                <a:ea typeface="楷体_GB2312" pitchFamily="49" charset="-122"/>
              </a:rPr>
              <a:t>网络</a:t>
            </a:r>
            <a:r>
              <a:rPr lang="zh-CN" altLang="en-US" sz="2300" b="1" dirty="0">
                <a:latin typeface="楷体_GB2312" pitchFamily="49" charset="-122"/>
                <a:ea typeface="楷体_GB2312" pitchFamily="49" charset="-122"/>
              </a:rPr>
              <a:t>日志通常是由个体的博客使用者所书写的简短且经常更新的帖子（</a:t>
            </a:r>
            <a:r>
              <a:rPr lang="en-US" altLang="zh-CN" sz="2300" b="1" dirty="0">
                <a:latin typeface="楷体_GB2312" pitchFamily="49" charset="-122"/>
                <a:ea typeface="楷体_GB2312" pitchFamily="49" charset="-122"/>
              </a:rPr>
              <a:t>Post）</a:t>
            </a:r>
            <a:r>
              <a:rPr lang="zh-CN" altLang="en-US" sz="2300" b="1" dirty="0">
                <a:latin typeface="楷体_GB2312" pitchFamily="49" charset="-122"/>
                <a:ea typeface="楷体_GB2312" pitchFamily="49" charset="-122"/>
              </a:rPr>
              <a:t>所构成，这些张贴的文章都按照年份和日期倒序排列。来自用户的大量网络日志构成了一个博客网站的主导</a:t>
            </a:r>
            <a:r>
              <a:rPr lang="zh-CN" altLang="en-US" sz="2300" b="1" dirty="0" smtClean="0">
                <a:latin typeface="楷体_GB2312" pitchFamily="49" charset="-122"/>
                <a:ea typeface="楷体_GB2312" pitchFamily="49" charset="-122"/>
              </a:rPr>
              <a:t>内容。</a:t>
            </a:r>
            <a:endParaRPr lang="en-US" altLang="zh-CN" sz="2300" b="1" dirty="0" smtClean="0">
              <a:latin typeface="楷体_GB2312" pitchFamily="49" charset="-122"/>
              <a:ea typeface="楷体_GB2312" pitchFamily="49" charset="-122"/>
            </a:endParaRPr>
          </a:p>
          <a:p>
            <a:pPr>
              <a:lnSpc>
                <a:spcPct val="90000"/>
              </a:lnSpc>
              <a:buFont typeface="Wingdings" panose="05000000000000000000" pitchFamily="2" charset="2"/>
              <a:buChar char="Ø"/>
            </a:pPr>
            <a:r>
              <a:rPr lang="zh-CN" altLang="en-US" sz="2300" b="1" dirty="0" smtClean="0">
                <a:latin typeface="Times New Roman" panose="02020603050405020304"/>
                <a:ea typeface="楷体_GB2312" pitchFamily="49" charset="-122"/>
              </a:rPr>
              <a:t>“</a:t>
            </a:r>
            <a:r>
              <a:rPr lang="zh-CN" altLang="en-US" sz="2300" b="1" dirty="0" smtClean="0">
                <a:latin typeface="楷体_GB2312" pitchFamily="49" charset="-122"/>
                <a:ea typeface="楷体_GB2312" pitchFamily="49" charset="-122"/>
              </a:rPr>
              <a:t>博客</a:t>
            </a:r>
            <a:r>
              <a:rPr lang="zh-CN" altLang="en-US" sz="2300" b="1" dirty="0" smtClean="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既可用作名词指具有博客行为的人群，他们将其生活与网络相结合，通过网络展示自己的生活，并通过网络社区实现其价值；</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博客</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作动词用，指博客撰写博客文章的行为。其他人可以感受到博客们的行为</a:t>
            </a:r>
            <a:r>
              <a:rPr lang="zh-CN" altLang="en-US" sz="2300" b="1" dirty="0" smtClean="0">
                <a:latin typeface="楷体_GB2312" pitchFamily="49" charset="-122"/>
                <a:ea typeface="楷体_GB2312" pitchFamily="49" charset="-122"/>
              </a:rPr>
              <a:t>价值</a:t>
            </a:r>
            <a:r>
              <a:rPr lang="zh-CN" altLang="en-US" sz="2300" b="1" dirty="0">
                <a:latin typeface="楷体_GB2312" pitchFamily="49" charset="-122"/>
                <a:ea typeface="楷体_GB2312" pitchFamily="49" charset="-122"/>
              </a:rPr>
              <a:t>。</a:t>
            </a:r>
          </a:p>
        </p:txBody>
      </p:sp>
      <p:sp>
        <p:nvSpPr>
          <p:cNvPr id="5" name="灯片编号占位符 5"/>
          <p:cNvSpPr>
            <a:spLocks noGrp="1"/>
          </p:cNvSpPr>
          <p:nvPr>
            <p:ph type="sldNum" sz="quarter" idx="12"/>
          </p:nvPr>
        </p:nvSpPr>
        <p:spPr/>
        <p:txBody>
          <a:bodyPr/>
          <a:lstStyle/>
          <a:p>
            <a:fld id="{636D47A3-7BF6-463E-B294-13F9BE3D256B}" type="slidenum">
              <a:rPr lang="en-US" altLang="en-US"/>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50915" name="Rectangle 3"/>
          <p:cNvSpPr>
            <a:spLocks noGrp="1" noChangeArrowheads="1"/>
          </p:cNvSpPr>
          <p:nvPr>
            <p:ph idx="1"/>
          </p:nvPr>
        </p:nvSpPr>
        <p:spPr>
          <a:xfrm>
            <a:off x="1143000" y="1714500"/>
            <a:ext cx="6324600" cy="2984500"/>
          </a:xfrm>
        </p:spPr>
        <p:txBody>
          <a:bodyPr>
            <a:normAutofit/>
          </a:bodyPr>
          <a:lstStyle/>
          <a:p>
            <a:endParaRPr lang="en-US" altLang="zh-CN" sz="2400" b="1" dirty="0" smtClean="0">
              <a:latin typeface="楷体_GB2312" pitchFamily="49" charset="-122"/>
              <a:ea typeface="楷体_GB2312" pitchFamily="49" charset="-122"/>
            </a:endParaRPr>
          </a:p>
          <a:p>
            <a:r>
              <a:rPr lang="zh-CN" altLang="en-US" sz="2400" b="1" dirty="0" smtClean="0">
                <a:latin typeface="楷体_GB2312" pitchFamily="49" charset="-122"/>
                <a:ea typeface="楷体_GB2312" pitchFamily="49" charset="-122"/>
              </a:rPr>
              <a:t>博客</a:t>
            </a:r>
            <a:r>
              <a:rPr lang="zh-CN" altLang="en-US" sz="2400" b="1" dirty="0">
                <a:latin typeface="楷体_GB2312" pitchFamily="49" charset="-122"/>
                <a:ea typeface="楷体_GB2312" pitchFamily="49" charset="-122"/>
              </a:rPr>
              <a:t>与</a:t>
            </a:r>
            <a:r>
              <a:rPr lang="zh-CN" altLang="en-US" sz="2400" b="1" dirty="0" smtClean="0">
                <a:latin typeface="楷体_GB2312" pitchFamily="49" charset="-122"/>
                <a:ea typeface="楷体_GB2312" pitchFamily="49" charset="-122"/>
              </a:rPr>
              <a:t>日记</a:t>
            </a:r>
            <a:endParaRPr lang="zh-CN" altLang="en-US" sz="2400" b="1" dirty="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博客的</a:t>
            </a:r>
            <a:r>
              <a:rPr lang="zh-CN" altLang="en-US" sz="2400" b="1" dirty="0" smtClean="0">
                <a:latin typeface="楷体_GB2312" pitchFamily="49" charset="-122"/>
                <a:ea typeface="楷体_GB2312" pitchFamily="49" charset="-122"/>
              </a:rPr>
              <a:t>起源</a:t>
            </a:r>
            <a:endParaRPr lang="zh-CN" altLang="en-US" sz="2400" b="1" dirty="0">
              <a:latin typeface="楷体_GB2312" pitchFamily="49" charset="-122"/>
              <a:ea typeface="楷体_GB2312" pitchFamily="49" charset="-122"/>
            </a:endParaRPr>
          </a:p>
          <a:p>
            <a:r>
              <a:rPr lang="zh-CN" altLang="en-US" sz="2400" b="1" dirty="0">
                <a:latin typeface="楷体_GB2312" pitchFamily="49" charset="-122"/>
                <a:ea typeface="楷体_GB2312" pitchFamily="49" charset="-122"/>
              </a:rPr>
              <a:t>博客为社会所了解</a:t>
            </a:r>
          </a:p>
        </p:txBody>
      </p:sp>
      <p:sp>
        <p:nvSpPr>
          <p:cNvPr id="5" name="灯片编号占位符 5"/>
          <p:cNvSpPr>
            <a:spLocks noGrp="1"/>
          </p:cNvSpPr>
          <p:nvPr>
            <p:ph type="sldNum" sz="quarter" idx="12"/>
          </p:nvPr>
        </p:nvSpPr>
        <p:spPr/>
        <p:txBody>
          <a:bodyPr/>
          <a:lstStyle/>
          <a:p>
            <a:fld id="{A68AB945-0884-4910-9511-5432D65E1FF9}" type="slidenum">
              <a:rPr lang="en-US" altLang="en-US"/>
              <a:t>21</a:t>
            </a:fld>
            <a:endParaRPr lang="en-US" altLang="en-US"/>
          </a:p>
        </p:txBody>
      </p:sp>
      <p:pic>
        <p:nvPicPr>
          <p:cNvPr id="2" name="图片 1"/>
          <p:cNvPicPr>
            <a:picLocks noChangeAspect="1"/>
          </p:cNvPicPr>
          <p:nvPr/>
        </p:nvPicPr>
        <p:blipFill>
          <a:blip r:embed="rId2"/>
          <a:stretch>
            <a:fillRect/>
          </a:stretch>
        </p:blipFill>
        <p:spPr>
          <a:xfrm>
            <a:off x="4572000" y="1849388"/>
            <a:ext cx="3528392" cy="35283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52963" name="Rectangle 3"/>
          <p:cNvSpPr>
            <a:spLocks noGrp="1" noChangeArrowheads="1"/>
          </p:cNvSpPr>
          <p:nvPr>
            <p:ph idx="1"/>
          </p:nvPr>
        </p:nvSpPr>
        <p:spPr>
          <a:xfrm>
            <a:off x="533400" y="1524000"/>
            <a:ext cx="7924800" cy="3873500"/>
          </a:xfrm>
        </p:spPr>
        <p:txBody>
          <a:bodyPr/>
          <a:lstStyle/>
          <a:p>
            <a:r>
              <a:rPr lang="zh-CN" altLang="en-US" sz="2600" b="1" dirty="0" smtClean="0">
                <a:latin typeface="楷体_GB2312" pitchFamily="49" charset="-122"/>
                <a:ea typeface="楷体_GB2312" pitchFamily="49" charset="-122"/>
              </a:rPr>
              <a:t>博客进入中国</a:t>
            </a:r>
            <a:endParaRPr lang="en-US" altLang="zh-CN" sz="2600" b="1" dirty="0" smtClean="0">
              <a:latin typeface="楷体_GB2312" pitchFamily="49" charset="-122"/>
              <a:ea typeface="楷体_GB2312" pitchFamily="49" charset="-122"/>
            </a:endParaRPr>
          </a:p>
          <a:p>
            <a:pPr>
              <a:buFont typeface="Wingdings" panose="05000000000000000000" pitchFamily="2" charset="2"/>
              <a:buChar char="Ø"/>
            </a:pPr>
            <a:r>
              <a:rPr lang="zh-CN" altLang="en-US" sz="2300" b="1" dirty="0" smtClean="0">
                <a:latin typeface="楷体_GB2312" pitchFamily="49" charset="-122"/>
                <a:ea typeface="楷体_GB2312" pitchFamily="49" charset="-122"/>
              </a:rPr>
              <a:t>博</a:t>
            </a:r>
            <a:r>
              <a:rPr lang="zh-CN" altLang="en-US" sz="2300" b="1" dirty="0">
                <a:latin typeface="楷体_GB2312" pitchFamily="49" charset="-122"/>
                <a:ea typeface="楷体_GB2312" pitchFamily="49" charset="-122"/>
              </a:rPr>
              <a:t>客在中国最初的发展走的是精英路线，方兴东主办的博客网，最初只邀请了200余名专家写作博客，倡导的是博客日志的公共传播意义</a:t>
            </a:r>
            <a:r>
              <a:rPr lang="zh-CN" altLang="en-US" sz="2300" b="1" dirty="0" smtClean="0">
                <a:latin typeface="楷体_GB2312" pitchFamily="49" charset="-122"/>
                <a:ea typeface="楷体_GB2312" pitchFamily="49" charset="-122"/>
              </a:rPr>
              <a:t>。</a:t>
            </a:r>
            <a:endParaRPr lang="en-US" altLang="zh-CN" sz="2300" b="1" dirty="0" smtClean="0">
              <a:latin typeface="楷体_GB2312" pitchFamily="49" charset="-122"/>
              <a:ea typeface="楷体_GB2312" pitchFamily="49" charset="-122"/>
            </a:endParaRPr>
          </a:p>
          <a:p>
            <a:pPr>
              <a:buFont typeface="Wingdings" panose="05000000000000000000" pitchFamily="2" charset="2"/>
              <a:buChar char="Ø"/>
            </a:pPr>
            <a:r>
              <a:rPr lang="zh-CN" altLang="en-US" sz="2300" b="1" dirty="0" smtClean="0">
                <a:latin typeface="楷体_GB2312" pitchFamily="49" charset="-122"/>
                <a:ea typeface="楷体_GB2312" pitchFamily="49" charset="-122"/>
              </a:rPr>
              <a:t>而</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木子美</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竹影青曈</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事件之后，这其实代表着，在中国，博客原有价值与意义的中国化。博客在中国的意义正在转变为</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娱乐</a:t>
            </a:r>
            <a:r>
              <a:rPr lang="zh-CN" altLang="en-US" sz="2300" b="1" dirty="0">
                <a:latin typeface="Times New Roman" panose="02020603050405020304"/>
                <a:ea typeface="楷体_GB2312" pitchFamily="49" charset="-122"/>
              </a:rPr>
              <a:t>”</a:t>
            </a:r>
            <a:r>
              <a:rPr lang="zh-CN" altLang="en-US" sz="2300" b="1" dirty="0">
                <a:latin typeface="楷体_GB2312" pitchFamily="49" charset="-122"/>
                <a:ea typeface="楷体_GB2312" pitchFamily="49" charset="-122"/>
              </a:rPr>
              <a:t>。于是乎拥有自己的博客成为一种时尚。</a:t>
            </a:r>
          </a:p>
        </p:txBody>
      </p:sp>
      <p:sp>
        <p:nvSpPr>
          <p:cNvPr id="5" name="灯片编号占位符 5"/>
          <p:cNvSpPr>
            <a:spLocks noGrp="1"/>
          </p:cNvSpPr>
          <p:nvPr>
            <p:ph type="sldNum" sz="quarter" idx="12"/>
          </p:nvPr>
        </p:nvSpPr>
        <p:spPr/>
        <p:txBody>
          <a:bodyPr/>
          <a:lstStyle/>
          <a:p>
            <a:fld id="{D88D6FBD-1FC9-469C-830E-F05E0EAEB865}" type="slidenum">
              <a:rPr lang="en-US" altLang="en-US"/>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99043" name="Rectangle 3"/>
          <p:cNvSpPr>
            <a:spLocks noGrp="1" noChangeArrowheads="1"/>
          </p:cNvSpPr>
          <p:nvPr>
            <p:ph idx="1"/>
          </p:nvPr>
        </p:nvSpPr>
        <p:spPr>
          <a:xfrm>
            <a:off x="457200" y="1607335"/>
            <a:ext cx="8043890" cy="3529551"/>
          </a:xfrm>
        </p:spPr>
        <p:txBody>
          <a:bodyPr>
            <a:normAutofit fontScale="92500"/>
          </a:bodyPr>
          <a:lstStyle/>
          <a:p>
            <a:pPr>
              <a:lnSpc>
                <a:spcPct val="90000"/>
              </a:lnSpc>
            </a:pPr>
            <a:r>
              <a:rPr lang="zh-CN" altLang="en-US" sz="2600" b="1" dirty="0" smtClean="0">
                <a:latin typeface="楷体_GB2312" pitchFamily="49" charset="-122"/>
                <a:ea typeface="楷体_GB2312" pitchFamily="49" charset="-122"/>
              </a:rPr>
              <a:t>作为草根自媒体的博客</a:t>
            </a:r>
            <a:endParaRPr lang="en-US" altLang="zh-CN" sz="2600" b="1" dirty="0" smtClean="0">
              <a:latin typeface="楷体_GB2312" pitchFamily="49" charset="-122"/>
              <a:ea typeface="楷体_GB2312" pitchFamily="49" charset="-122"/>
            </a:endParaRPr>
          </a:p>
          <a:p>
            <a:pPr>
              <a:lnSpc>
                <a:spcPct val="90000"/>
              </a:lnSpc>
              <a:buFont typeface="Wingdings" panose="05000000000000000000" pitchFamily="2" charset="2"/>
              <a:buChar char="Ø"/>
            </a:pPr>
            <a:r>
              <a:rPr lang="zh-CN" altLang="en-US" sz="2500" b="1" dirty="0" smtClean="0">
                <a:latin typeface="楷体_GB2312" pitchFamily="49" charset="-122"/>
                <a:ea typeface="楷体_GB2312" pitchFamily="49" charset="-122"/>
              </a:rPr>
              <a:t>2004年</a:t>
            </a:r>
            <a:r>
              <a:rPr lang="zh-CN" altLang="en-US" sz="2500" b="1" dirty="0">
                <a:latin typeface="楷体_GB2312" pitchFamily="49" charset="-122"/>
                <a:ea typeface="楷体_GB2312" pitchFamily="49" charset="-122"/>
              </a:rPr>
              <a:t>美国大选期间，博客记者被允许持有记者证，正式参与报道美国总统大选。2005年3月，美国博客写手</a:t>
            </a:r>
            <a:r>
              <a:rPr lang="en-US" altLang="zh-CN" sz="2500" b="1" dirty="0">
                <a:latin typeface="楷体_GB2312" pitchFamily="49" charset="-122"/>
                <a:ea typeface="楷体_GB2312" pitchFamily="49" charset="-122"/>
              </a:rPr>
              <a:t>Garrett M Graft</a:t>
            </a:r>
            <a:r>
              <a:rPr lang="zh-CN" altLang="en-US" sz="2500" b="1" dirty="0">
                <a:latin typeface="楷体_GB2312" pitchFamily="49" charset="-122"/>
                <a:ea typeface="楷体_GB2312" pitchFamily="49" charset="-122"/>
              </a:rPr>
              <a:t>被批准参加了白宫新闻发布会，由此</a:t>
            </a:r>
            <a:r>
              <a:rPr lang="zh-CN" altLang="en-US" sz="2500" b="1" dirty="0" smtClean="0">
                <a:latin typeface="楷体_GB2312" pitchFamily="49" charset="-122"/>
                <a:ea typeface="楷体_GB2312" pitchFamily="49" charset="-122"/>
              </a:rPr>
              <a:t>成为美国历史上第一个被允许参加白宫新闻发布会的博客写手。</a:t>
            </a:r>
            <a:endParaRPr lang="en-US" altLang="zh-CN" sz="2500" b="1" dirty="0" smtClean="0">
              <a:latin typeface="楷体_GB2312" pitchFamily="49" charset="-122"/>
              <a:ea typeface="楷体_GB2312" pitchFamily="49" charset="-122"/>
            </a:endParaRPr>
          </a:p>
          <a:p>
            <a:pPr>
              <a:lnSpc>
                <a:spcPct val="90000"/>
              </a:lnSpc>
              <a:buFont typeface="Wingdings" panose="05000000000000000000" pitchFamily="2" charset="2"/>
              <a:buChar char="Ø"/>
            </a:pPr>
            <a:r>
              <a:rPr lang="zh-CN" altLang="en-US" sz="2500" b="1" dirty="0" smtClean="0">
                <a:latin typeface="楷体_GB2312" pitchFamily="49" charset="-122"/>
                <a:ea typeface="楷体_GB2312" pitchFamily="49" charset="-122"/>
              </a:rPr>
              <a:t>博</a:t>
            </a:r>
            <a:r>
              <a:rPr lang="zh-CN" altLang="en-US" sz="2500" b="1" dirty="0">
                <a:latin typeface="楷体_GB2312" pitchFamily="49" charset="-122"/>
                <a:ea typeface="楷体_GB2312" pitchFamily="49" charset="-122"/>
              </a:rPr>
              <a:t>客作为</a:t>
            </a:r>
            <a:r>
              <a:rPr lang="zh-CN" altLang="en-US" sz="2500" b="1" dirty="0" smtClean="0">
                <a:latin typeface="楷体_GB2312" pitchFamily="49" charset="-122"/>
                <a:ea typeface="楷体_GB2312" pitchFamily="49" charset="-122"/>
              </a:rPr>
              <a:t>草根自媒体的价值在不断呈现。</a:t>
            </a:r>
            <a:r>
              <a:rPr lang="zh-CN" altLang="en-US" sz="2500" b="1" dirty="0">
                <a:latin typeface="楷体_GB2312" pitchFamily="49" charset="-122"/>
                <a:ea typeface="楷体_GB2312" pitchFamily="49" charset="-122"/>
              </a:rPr>
              <a:t>没有人会忘记德拉吉报道，也没有人会忘记伊拉克战争时</a:t>
            </a:r>
            <a:r>
              <a:rPr lang="en-US" altLang="zh-CN" sz="2500" b="1" dirty="0">
                <a:latin typeface="楷体_GB2312" pitchFamily="49" charset="-122"/>
                <a:ea typeface="楷体_GB2312" pitchFamily="49" charset="-122"/>
              </a:rPr>
              <a:t>Salam </a:t>
            </a:r>
            <a:r>
              <a:rPr lang="en-US" altLang="zh-CN" sz="2500" b="1" dirty="0" err="1">
                <a:latin typeface="楷体_GB2312" pitchFamily="49" charset="-122"/>
                <a:ea typeface="楷体_GB2312" pitchFamily="49" charset="-122"/>
              </a:rPr>
              <a:t>Pax</a:t>
            </a:r>
            <a:r>
              <a:rPr lang="zh-CN" altLang="en-US" sz="2500" b="1" dirty="0">
                <a:latin typeface="楷体_GB2312" pitchFamily="49" charset="-122"/>
                <a:ea typeface="楷体_GB2312" pitchFamily="49" charset="-122"/>
              </a:rPr>
              <a:t>的</a:t>
            </a:r>
            <a:r>
              <a:rPr lang="zh-CN" altLang="en-US" sz="2500" b="1" dirty="0">
                <a:latin typeface="Times New Roman" panose="02020603050405020304"/>
                <a:ea typeface="楷体_GB2312" pitchFamily="49" charset="-122"/>
              </a:rPr>
              <a:t>“</a:t>
            </a:r>
            <a:r>
              <a:rPr lang="zh-CN" altLang="en-US" sz="2500" b="1" dirty="0">
                <a:latin typeface="楷体_GB2312" pitchFamily="49" charset="-122"/>
                <a:ea typeface="楷体_GB2312" pitchFamily="49" charset="-122"/>
              </a:rPr>
              <a:t>雷德在何方？（</a:t>
            </a:r>
            <a:r>
              <a:rPr lang="en-US" altLang="zh-CN" sz="2500" b="1" dirty="0">
                <a:latin typeface="楷体_GB2312" pitchFamily="49" charset="-122"/>
                <a:ea typeface="楷体_GB2312" pitchFamily="49" charset="-122"/>
              </a:rPr>
              <a:t>Where is </a:t>
            </a:r>
            <a:r>
              <a:rPr lang="en-US" altLang="zh-CN" sz="2500" b="1" dirty="0" err="1">
                <a:latin typeface="楷体_GB2312" pitchFamily="49" charset="-122"/>
                <a:ea typeface="楷体_GB2312" pitchFamily="49" charset="-122"/>
              </a:rPr>
              <a:t>Raed</a:t>
            </a:r>
            <a:r>
              <a:rPr lang="en-US" altLang="zh-CN" sz="2500" b="1" dirty="0">
                <a:latin typeface="楷体_GB2312" pitchFamily="49" charset="-122"/>
                <a:ea typeface="楷体_GB2312" pitchFamily="49" charset="-122"/>
              </a:rPr>
              <a:t>?）</a:t>
            </a:r>
            <a:r>
              <a:rPr lang="en-US" altLang="zh-CN" sz="2500" b="1" dirty="0">
                <a:latin typeface="Times New Roman" panose="02020603050405020304"/>
                <a:ea typeface="楷体_GB2312" pitchFamily="49" charset="-122"/>
              </a:rPr>
              <a:t>”</a:t>
            </a:r>
            <a:r>
              <a:rPr lang="zh-CN" altLang="en-US" sz="2500" b="1" dirty="0">
                <a:latin typeface="楷体_GB2312" pitchFamily="49" charset="-122"/>
                <a:ea typeface="楷体_GB2312" pitchFamily="49" charset="-122"/>
              </a:rPr>
              <a:t>通过这些影响深远的表现，博客作为</a:t>
            </a:r>
            <a:r>
              <a:rPr lang="zh-CN" altLang="en-US" sz="2500" b="1" dirty="0" smtClean="0">
                <a:latin typeface="楷体_GB2312" pitchFamily="49" charset="-122"/>
                <a:ea typeface="楷体_GB2312" pitchFamily="49" charset="-122"/>
              </a:rPr>
              <a:t>草根自媒体</a:t>
            </a:r>
            <a:r>
              <a:rPr lang="zh-CN" altLang="en-US" sz="2500" b="1" dirty="0">
                <a:latin typeface="楷体_GB2312" pitchFamily="49" charset="-122"/>
                <a:ea typeface="楷体_GB2312" pitchFamily="49" charset="-122"/>
              </a:rPr>
              <a:t>的形象逐渐深入人心。</a:t>
            </a:r>
            <a:r>
              <a:rPr lang="zh-CN" altLang="en-US" sz="2500" dirty="0">
                <a:latin typeface="楷体_GB2312" pitchFamily="49" charset="-122"/>
                <a:ea typeface="楷体_GB2312" pitchFamily="49" charset="-122"/>
              </a:rPr>
              <a:t> </a:t>
            </a:r>
          </a:p>
        </p:txBody>
      </p:sp>
      <p:sp>
        <p:nvSpPr>
          <p:cNvPr id="5" name="灯片编号占位符 5"/>
          <p:cNvSpPr>
            <a:spLocks noGrp="1"/>
          </p:cNvSpPr>
          <p:nvPr>
            <p:ph type="sldNum" sz="quarter" idx="12"/>
          </p:nvPr>
        </p:nvSpPr>
        <p:spPr/>
        <p:txBody>
          <a:bodyPr/>
          <a:lstStyle/>
          <a:p>
            <a:fld id="{B8C0F0FE-C32C-4598-A5FB-15F7D9267269}" type="slidenum">
              <a:rPr lang="en-US" altLang="en-US"/>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91875" name="Rectangle 3"/>
          <p:cNvSpPr>
            <a:spLocks noGrp="1" noChangeArrowheads="1"/>
          </p:cNvSpPr>
          <p:nvPr>
            <p:ph idx="1"/>
          </p:nvPr>
        </p:nvSpPr>
        <p:spPr>
          <a:xfrm>
            <a:off x="457200" y="1714501"/>
            <a:ext cx="7772400" cy="3394604"/>
          </a:xfrm>
        </p:spPr>
        <p:txBody>
          <a:bodyPr>
            <a:normAutofit fontScale="85000" lnSpcReduction="10000"/>
          </a:bodyPr>
          <a:lstStyle/>
          <a:p>
            <a:r>
              <a:rPr lang="en-US" altLang="zh-CN" sz="2400" b="1" dirty="0">
                <a:latin typeface="楷体_GB2312" pitchFamily="49" charset="-122"/>
                <a:ea typeface="楷体_GB2312" pitchFamily="49" charset="-122"/>
              </a:rPr>
              <a:t>John Hiler（2003）</a:t>
            </a:r>
            <a:r>
              <a:rPr lang="zh-CN" altLang="en-US" sz="2400" b="1" dirty="0">
                <a:latin typeface="楷体_GB2312" pitchFamily="49" charset="-122"/>
                <a:ea typeface="楷体_GB2312" pitchFamily="49" charset="-122"/>
              </a:rPr>
              <a:t>分析了博客作为一</a:t>
            </a:r>
            <a:r>
              <a:rPr lang="zh-CN" altLang="en-US" sz="2400" b="1" dirty="0" smtClean="0">
                <a:latin typeface="楷体_GB2312" pitchFamily="49" charset="-122"/>
                <a:ea typeface="楷体_GB2312" pitchFamily="49" charset="-122"/>
              </a:rPr>
              <a:t>种自媒体加入</a:t>
            </a:r>
            <a:r>
              <a:rPr lang="zh-CN" altLang="en-US" sz="2400" b="1" dirty="0">
                <a:latin typeface="楷体_GB2312" pitchFamily="49" charset="-122"/>
                <a:ea typeface="楷体_GB2312" pitchFamily="49" charset="-122"/>
              </a:rPr>
              <a:t>到传媒生态圈中的现象。</a:t>
            </a:r>
            <a:r>
              <a:rPr lang="zh-CN" altLang="en-US" sz="2400" b="1" u="sng" dirty="0">
                <a:latin typeface="楷体_GB2312" pitchFamily="49" charset="-122"/>
                <a:ea typeface="楷体_GB2312" pitchFamily="49" charset="-122"/>
              </a:rPr>
              <a:t>他指出博客和记者是共生的生态关系</a:t>
            </a:r>
            <a:r>
              <a:rPr lang="zh-CN" altLang="en-US" sz="2400" b="1" dirty="0">
                <a:latin typeface="楷体_GB2312" pitchFamily="49" charset="-122"/>
                <a:ea typeface="楷体_GB2312" pitchFamily="49" charset="-122"/>
              </a:rPr>
              <a:t>。</a:t>
            </a:r>
          </a:p>
          <a:p>
            <a:r>
              <a:rPr lang="zh-CN" altLang="en-US" sz="2400" b="1" dirty="0">
                <a:latin typeface="楷体_GB2312" pitchFamily="49" charset="-122"/>
                <a:ea typeface="楷体_GB2312" pitchFamily="49" charset="-122"/>
              </a:rPr>
              <a:t>传统</a:t>
            </a:r>
            <a:r>
              <a:rPr lang="zh-CN" altLang="en-US" sz="2400" b="1" dirty="0" smtClean="0">
                <a:latin typeface="楷体_GB2312" pitchFamily="49" charset="-122"/>
                <a:ea typeface="楷体_GB2312" pitchFamily="49" charset="-122"/>
              </a:rPr>
              <a:t>媒体</a:t>
            </a:r>
            <a:r>
              <a:rPr lang="zh-CN" altLang="en-US" sz="2400" b="1" dirty="0">
                <a:latin typeface="楷体_GB2312" pitchFamily="49" charset="-122"/>
                <a:ea typeface="楷体_GB2312" pitchFamily="49" charset="-122"/>
              </a:rPr>
              <a:t>的新闻发生和传播过程</a:t>
            </a:r>
            <a:r>
              <a:rPr lang="zh-CN" altLang="en-US" sz="2400" b="1" dirty="0" smtClean="0">
                <a:latin typeface="楷体_GB2312" pitchFamily="49" charset="-122"/>
                <a:ea typeface="楷体_GB2312" pitchFamily="49" charset="-122"/>
              </a:rPr>
              <a:t>:</a:t>
            </a:r>
            <a:endParaRPr lang="en-US" altLang="zh-CN" sz="2400" b="1" dirty="0" smtClean="0">
              <a:latin typeface="楷体_GB2312" pitchFamily="49" charset="-122"/>
              <a:ea typeface="楷体_GB2312" pitchFamily="49" charset="-122"/>
            </a:endParaRPr>
          </a:p>
          <a:p>
            <a:pPr lvl="1"/>
            <a:r>
              <a:rPr lang="zh-CN" altLang="en-US" sz="2200" b="1" dirty="0" smtClean="0">
                <a:latin typeface="楷体_GB2312" pitchFamily="49" charset="-122"/>
                <a:ea typeface="楷体_GB2312" pitchFamily="49" charset="-122"/>
              </a:rPr>
              <a:t>首先记者</a:t>
            </a:r>
            <a:r>
              <a:rPr lang="zh-CN" altLang="en-US" sz="2200" b="1" dirty="0">
                <a:latin typeface="楷体_GB2312" pitchFamily="49" charset="-122"/>
                <a:ea typeface="楷体_GB2312" pitchFamily="49" charset="-122"/>
              </a:rPr>
              <a:t>利用他的关系去挖掘新闻，这个新闻一般表现为</a:t>
            </a:r>
            <a:r>
              <a:rPr lang="zh-CN" altLang="en-US" sz="2200" b="1" dirty="0">
                <a:solidFill>
                  <a:srgbClr val="FF0000"/>
                </a:solidFill>
                <a:latin typeface="楷体_GB2312" pitchFamily="49" charset="-122"/>
                <a:ea typeface="楷体_GB2312" pitchFamily="49" charset="-122"/>
              </a:rPr>
              <a:t>事件</a:t>
            </a:r>
            <a:r>
              <a:rPr lang="zh-CN" altLang="en-US" sz="2200" b="1" dirty="0" smtClean="0">
                <a:latin typeface="楷体_GB2312" pitchFamily="49" charset="-122"/>
                <a:ea typeface="楷体_GB2312" pitchFamily="49" charset="-122"/>
              </a:rPr>
              <a:t>，</a:t>
            </a:r>
            <a:endParaRPr lang="en-US" altLang="zh-CN" sz="2200" b="1" dirty="0" smtClean="0">
              <a:latin typeface="楷体_GB2312" pitchFamily="49" charset="-122"/>
              <a:ea typeface="楷体_GB2312" pitchFamily="49" charset="-122"/>
            </a:endParaRPr>
          </a:p>
          <a:p>
            <a:pPr lvl="1"/>
            <a:r>
              <a:rPr lang="zh-CN" altLang="en-US" sz="2200" b="1" dirty="0" smtClean="0">
                <a:latin typeface="楷体_GB2312" pitchFamily="49" charset="-122"/>
                <a:ea typeface="楷体_GB2312" pitchFamily="49" charset="-122"/>
              </a:rPr>
              <a:t>然</a:t>
            </a:r>
            <a:r>
              <a:rPr lang="zh-CN" altLang="en-US" sz="2200" b="1" dirty="0">
                <a:latin typeface="楷体_GB2312" pitchFamily="49" charset="-122"/>
                <a:ea typeface="楷体_GB2312" pitchFamily="49" charset="-122"/>
              </a:rPr>
              <a:t>后，将这个事件转化为</a:t>
            </a:r>
            <a:r>
              <a:rPr lang="zh-CN" altLang="en-US" sz="2200" b="1" dirty="0">
                <a:solidFill>
                  <a:srgbClr val="FF0000"/>
                </a:solidFill>
                <a:latin typeface="楷体_GB2312" pitchFamily="49" charset="-122"/>
                <a:ea typeface="楷体_GB2312" pitchFamily="49" charset="-122"/>
              </a:rPr>
              <a:t>观念</a:t>
            </a:r>
            <a:r>
              <a:rPr lang="zh-CN" altLang="en-US" sz="2200" b="1" dirty="0" smtClean="0">
                <a:latin typeface="楷体_GB2312" pitchFamily="49" charset="-122"/>
                <a:ea typeface="楷体_GB2312" pitchFamily="49" charset="-122"/>
              </a:rPr>
              <a:t>，</a:t>
            </a:r>
            <a:endParaRPr lang="en-US" altLang="zh-CN" sz="2200" b="1" dirty="0" smtClean="0">
              <a:latin typeface="楷体_GB2312" pitchFamily="49" charset="-122"/>
              <a:ea typeface="楷体_GB2312" pitchFamily="49" charset="-122"/>
            </a:endParaRPr>
          </a:p>
          <a:p>
            <a:pPr lvl="1"/>
            <a:r>
              <a:rPr lang="zh-CN" altLang="en-US" sz="2200" b="1" dirty="0" smtClean="0">
                <a:latin typeface="楷体_GB2312" pitchFamily="49" charset="-122"/>
                <a:ea typeface="楷体_GB2312" pitchFamily="49" charset="-122"/>
              </a:rPr>
              <a:t>这个新闻的发生过程</a:t>
            </a:r>
            <a:r>
              <a:rPr lang="zh-CN" altLang="zh-CN" sz="2200" b="1" dirty="0">
                <a:latin typeface="楷体_GB2312" pitchFamily="49" charset="-122"/>
                <a:ea typeface="楷体_GB2312" pitchFamily="49" charset="-122"/>
              </a:rPr>
              <a:t>，</a:t>
            </a:r>
            <a:r>
              <a:rPr lang="zh-CN" altLang="en-US" sz="2200" b="1" dirty="0" smtClean="0">
                <a:latin typeface="楷体_GB2312" pitchFamily="49" charset="-122"/>
                <a:ea typeface="楷体_GB2312" pitchFamily="49" charset="-122"/>
              </a:rPr>
              <a:t>经过主编的</a:t>
            </a:r>
            <a:r>
              <a:rPr lang="zh-CN" altLang="en-US" sz="2200" b="1" dirty="0" smtClean="0">
                <a:solidFill>
                  <a:srgbClr val="FF0000"/>
                </a:solidFill>
                <a:latin typeface="楷体_GB2312" pitchFamily="49" charset="-122"/>
                <a:ea typeface="楷体_GB2312" pitchFamily="49" charset="-122"/>
              </a:rPr>
              <a:t>过滤</a:t>
            </a:r>
            <a:r>
              <a:rPr lang="zh-CN" altLang="en-US" sz="2200" b="1" dirty="0" smtClean="0">
                <a:latin typeface="楷体_GB2312" pitchFamily="49" charset="-122"/>
                <a:ea typeface="楷体_GB2312" pitchFamily="49" charset="-122"/>
              </a:rPr>
              <a:t>后</a:t>
            </a:r>
            <a:r>
              <a:rPr lang="zh-CN" altLang="en-US" sz="2200" b="1" dirty="0">
                <a:latin typeface="楷体_GB2312" pitchFamily="49" charset="-122"/>
                <a:ea typeface="楷体_GB2312" pitchFamily="49" charset="-122"/>
              </a:rPr>
              <a:t>，观念通过媒介广播</a:t>
            </a:r>
            <a:r>
              <a:rPr lang="zh-CN" altLang="en-US" sz="2200" b="1" dirty="0" smtClean="0">
                <a:latin typeface="楷体_GB2312" pitchFamily="49" charset="-122"/>
                <a:ea typeface="楷体_GB2312" pitchFamily="49" charset="-122"/>
              </a:rPr>
              <a:t>出去</a:t>
            </a:r>
            <a:r>
              <a:rPr lang="zh-CN" altLang="en-US" sz="2200" b="1" dirty="0" smtClean="0">
                <a:latin typeface="楷体_GB2312" pitchFamily="49" charset="-122"/>
                <a:ea typeface="楷体_GB2312" pitchFamily="49" charset="-122"/>
              </a:rPr>
              <a:t>。</a:t>
            </a:r>
            <a:endParaRPr lang="en-US" altLang="zh-CN" sz="2200" b="1" dirty="0" smtClean="0">
              <a:latin typeface="楷体_GB2312" pitchFamily="49" charset="-122"/>
              <a:ea typeface="楷体_GB2312" pitchFamily="49" charset="-122"/>
            </a:endParaRPr>
          </a:p>
          <a:p>
            <a:r>
              <a:rPr lang="zh-CN" altLang="en-US" sz="2400" b="1" dirty="0" smtClean="0">
                <a:latin typeface="楷体_GB2312" pitchFamily="49" charset="-122"/>
                <a:ea typeface="楷体_GB2312" pitchFamily="49" charset="-122"/>
              </a:rPr>
              <a:t>从新闻发生和新闻</a:t>
            </a:r>
            <a:r>
              <a:rPr lang="zh-CN" altLang="en-US" sz="2400" b="1" dirty="0" smtClean="0">
                <a:latin typeface="楷体_GB2312" pitchFamily="49" charset="-122"/>
                <a:ea typeface="楷体_GB2312" pitchFamily="49" charset="-122"/>
              </a:rPr>
              <a:t>扩散</a:t>
            </a:r>
            <a:r>
              <a:rPr lang="zh-CN" altLang="en-US" sz="2400" b="1" dirty="0" smtClean="0">
                <a:latin typeface="楷体_GB2312" pitchFamily="49" charset="-122"/>
                <a:ea typeface="楷体_GB2312" pitchFamily="49" charset="-122"/>
              </a:rPr>
              <a:t>的整个过</a:t>
            </a:r>
            <a:r>
              <a:rPr lang="zh-CN" altLang="en-US" sz="2400" b="1" dirty="0">
                <a:latin typeface="楷体_GB2312" pitchFamily="49" charset="-122"/>
                <a:ea typeface="楷体_GB2312" pitchFamily="49" charset="-122"/>
              </a:rPr>
              <a:t>程，</a:t>
            </a:r>
            <a:r>
              <a:rPr lang="zh-CN" altLang="en-US" sz="2400" b="1" dirty="0" smtClean="0">
                <a:latin typeface="楷体_GB2312" pitchFamily="49" charset="-122"/>
                <a:ea typeface="楷体_GB2312" pitchFamily="49" charset="-122"/>
              </a:rPr>
              <a:t>都是直线式</a:t>
            </a:r>
            <a:endParaRPr lang="en-US" altLang="zh-CN" sz="2400" b="1" dirty="0" smtClean="0">
              <a:latin typeface="楷体_GB2312" pitchFamily="49" charset="-122"/>
              <a:ea typeface="楷体_GB2312" pitchFamily="49" charset="-122"/>
            </a:endParaRPr>
          </a:p>
          <a:p>
            <a:r>
              <a:rPr lang="zh-CN" altLang="en-US" sz="2400" b="1" dirty="0" smtClean="0">
                <a:latin typeface="楷体_GB2312" pitchFamily="49" charset="-122"/>
                <a:ea typeface="楷体_GB2312" pitchFamily="49" charset="-122"/>
              </a:rPr>
              <a:t>而主编则</a:t>
            </a:r>
            <a:r>
              <a:rPr lang="zh-CN" altLang="en-US" sz="2400" b="1" dirty="0">
                <a:latin typeface="楷体_GB2312" pitchFamily="49" charset="-122"/>
                <a:ea typeface="楷体_GB2312" pitchFamily="49" charset="-122"/>
              </a:rPr>
              <a:t>是新闻发生</a:t>
            </a:r>
            <a:r>
              <a:rPr lang="zh-CN" altLang="en-US" sz="2400" b="1" dirty="0" smtClean="0">
                <a:latin typeface="楷体_GB2312" pitchFamily="49" charset="-122"/>
                <a:ea typeface="楷体_GB2312" pitchFamily="49" charset="-122"/>
              </a:rPr>
              <a:t>和新闻</a:t>
            </a:r>
            <a:r>
              <a:rPr lang="zh-CN" altLang="en-US" sz="2400" b="1" dirty="0" smtClean="0">
                <a:latin typeface="楷体_GB2312" pitchFamily="49" charset="-122"/>
                <a:ea typeface="楷体_GB2312" pitchFamily="49" charset="-122"/>
              </a:rPr>
              <a:t>扩散</a:t>
            </a:r>
            <a:r>
              <a:rPr lang="zh-CN" altLang="en-US" sz="2400" b="1" dirty="0" smtClean="0">
                <a:latin typeface="楷体_GB2312" pitchFamily="49" charset="-122"/>
                <a:ea typeface="楷体_GB2312" pitchFamily="49" charset="-122"/>
              </a:rPr>
              <a:t>的中间控制环节</a:t>
            </a:r>
            <a:r>
              <a:rPr lang="zh-CN" altLang="en-US" sz="2400" b="1" dirty="0">
                <a:latin typeface="楷体_GB2312" pitchFamily="49" charset="-122"/>
                <a:ea typeface="楷体_GB2312" pitchFamily="49" charset="-122"/>
              </a:rPr>
              <a:t>。</a:t>
            </a:r>
            <a:r>
              <a:rPr lang="zh-CN" altLang="en-US" sz="2600" dirty="0">
                <a:latin typeface="宋体" panose="02010600030101010101" pitchFamily="2" charset="-122"/>
                <a:ea typeface="宋体" panose="02010600030101010101" pitchFamily="2" charset="-122"/>
              </a:rPr>
              <a:t> </a:t>
            </a:r>
            <a:r>
              <a:rPr lang="zh-CN" altLang="en-US" sz="2600" dirty="0">
                <a:ea typeface="宋体" panose="02010600030101010101" pitchFamily="2" charset="-122"/>
              </a:rPr>
              <a:t> </a:t>
            </a:r>
          </a:p>
        </p:txBody>
      </p:sp>
      <p:sp>
        <p:nvSpPr>
          <p:cNvPr id="5" name="灯片编号占位符 5"/>
          <p:cNvSpPr>
            <a:spLocks noGrp="1"/>
          </p:cNvSpPr>
          <p:nvPr>
            <p:ph type="sldNum" sz="quarter" idx="12"/>
          </p:nvPr>
        </p:nvSpPr>
        <p:spPr/>
        <p:txBody>
          <a:bodyPr/>
          <a:lstStyle/>
          <a:p>
            <a:fld id="{81E97FFC-0A74-499C-8EAB-CE917E18F179}" type="slidenum">
              <a:rPr lang="en-US" altLang="en-US"/>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BD5DA179-517D-4ABA-B55F-9AB6AC6AF131}" type="slidenum">
              <a:rPr lang="en-US" altLang="en-US"/>
              <a:t>25</a:t>
            </a:fld>
            <a:endParaRPr lang="en-US" altLang="en-US"/>
          </a:p>
        </p:txBody>
      </p:sp>
      <p:grpSp>
        <p:nvGrpSpPr>
          <p:cNvPr id="2" name="Group 2"/>
          <p:cNvGrpSpPr/>
          <p:nvPr/>
        </p:nvGrpSpPr>
        <p:grpSpPr bwMode="auto">
          <a:xfrm>
            <a:off x="1524000" y="698500"/>
            <a:ext cx="5265738" cy="4292865"/>
            <a:chOff x="1620" y="8148"/>
            <a:chExt cx="5400" cy="4992"/>
          </a:xfrm>
        </p:grpSpPr>
        <p:grpSp>
          <p:nvGrpSpPr>
            <p:cNvPr id="3" name="Group 3"/>
            <p:cNvGrpSpPr>
              <a:grpSpLocks noChangeAspect="1"/>
            </p:cNvGrpSpPr>
            <p:nvPr/>
          </p:nvGrpSpPr>
          <p:grpSpPr bwMode="auto">
            <a:xfrm>
              <a:off x="1620" y="8148"/>
              <a:ext cx="5400" cy="4992"/>
              <a:chOff x="576" y="1008"/>
              <a:chExt cx="2640" cy="2688"/>
            </a:xfrm>
          </p:grpSpPr>
          <p:sp>
            <p:nvSpPr>
              <p:cNvPr id="592900" name="Rectangle 4"/>
              <p:cNvSpPr>
                <a:spLocks noChangeAspect="1" noChangeArrowheads="1"/>
              </p:cNvSpPr>
              <p:nvPr/>
            </p:nvSpPr>
            <p:spPr bwMode="auto">
              <a:xfrm>
                <a:off x="576" y="3360"/>
                <a:ext cx="2592" cy="33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hangingPunct="0"/>
                <a:r>
                  <a:rPr lang="zh-CN" altLang="en-US" sz="1600">
                    <a:solidFill>
                      <a:srgbClr val="000000"/>
                    </a:solidFill>
                    <a:latin typeface="Times New Roman" panose="02020603050405020304" pitchFamily="18" charset="0"/>
                    <a:ea typeface="宋体" panose="02010600030101010101" pitchFamily="2" charset="-122"/>
                  </a:rPr>
                  <a:t>居  民  社  区</a:t>
                </a:r>
              </a:p>
            </p:txBody>
          </p:sp>
          <p:sp>
            <p:nvSpPr>
              <p:cNvPr id="592901" name="AutoShape 5"/>
              <p:cNvSpPr>
                <a:spLocks noChangeAspect="1" noChangeArrowheads="1"/>
              </p:cNvSpPr>
              <p:nvPr/>
            </p:nvSpPr>
            <p:spPr bwMode="auto">
              <a:xfrm>
                <a:off x="1152" y="2736"/>
                <a:ext cx="1200" cy="288"/>
              </a:xfrm>
              <a:prstGeom prst="roundRect">
                <a:avLst>
                  <a:gd name="adj" fmla="val 16667"/>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r>
                  <a:rPr lang="zh-CN" altLang="en-US" sz="1600">
                    <a:solidFill>
                      <a:srgbClr val="000000"/>
                    </a:solidFill>
                    <a:latin typeface="Times New Roman" panose="02020603050405020304" pitchFamily="18" charset="0"/>
                    <a:ea typeface="宋体" panose="02010600030101010101" pitchFamily="2" charset="-122"/>
                  </a:rPr>
                  <a:t>记者</a:t>
                </a:r>
              </a:p>
            </p:txBody>
          </p:sp>
          <p:sp>
            <p:nvSpPr>
              <p:cNvPr id="592902" name="AutoShape 6"/>
              <p:cNvSpPr>
                <a:spLocks noChangeAspect="1" noChangeArrowheads="1"/>
              </p:cNvSpPr>
              <p:nvPr/>
            </p:nvSpPr>
            <p:spPr bwMode="auto">
              <a:xfrm>
                <a:off x="1152" y="2112"/>
                <a:ext cx="1200" cy="288"/>
              </a:xfrm>
              <a:prstGeom prst="roundRect">
                <a:avLst>
                  <a:gd name="adj" fmla="val 16667"/>
                </a:avLst>
              </a:prstGeom>
              <a:ln/>
            </p:spPr>
            <p:style>
              <a:lnRef idx="2">
                <a:schemeClr val="accent5"/>
              </a:lnRef>
              <a:fillRef idx="1">
                <a:schemeClr val="lt1"/>
              </a:fillRef>
              <a:effectRef idx="0">
                <a:schemeClr val="accent5"/>
              </a:effectRef>
              <a:fontRef idx="minor">
                <a:schemeClr val="dk1"/>
              </a:fontRef>
            </p:style>
            <p:txBody>
              <a:bodyPr anchor="ctr"/>
              <a:lstStyle/>
              <a:p>
                <a:pPr algn="ctr" eaLnBrk="0" hangingPunct="0"/>
                <a:r>
                  <a:rPr lang="zh-CN" altLang="en-US" sz="1600">
                    <a:solidFill>
                      <a:srgbClr val="000000"/>
                    </a:solidFill>
                    <a:latin typeface="Times New Roman" panose="02020603050405020304" pitchFamily="18" charset="0"/>
                    <a:ea typeface="宋体" panose="02010600030101010101" pitchFamily="2" charset="-122"/>
                  </a:rPr>
                  <a:t>主编</a:t>
                </a:r>
              </a:p>
            </p:txBody>
          </p:sp>
          <p:sp>
            <p:nvSpPr>
              <p:cNvPr id="592903" name="AutoShape 7"/>
              <p:cNvSpPr>
                <a:spLocks noChangeAspect="1" noChangeArrowheads="1"/>
              </p:cNvSpPr>
              <p:nvPr/>
            </p:nvSpPr>
            <p:spPr bwMode="auto">
              <a:xfrm rot="16200000">
                <a:off x="1479" y="1479"/>
                <a:ext cx="576" cy="498"/>
              </a:xfrm>
              <a:prstGeom prst="chevron">
                <a:avLst>
                  <a:gd name="adj" fmla="val 28916"/>
                </a:avLst>
              </a:prstGeom>
              <a:ln/>
            </p:spPr>
            <p:style>
              <a:lnRef idx="3">
                <a:schemeClr val="lt1"/>
              </a:lnRef>
              <a:fillRef idx="1">
                <a:schemeClr val="accent5"/>
              </a:fillRef>
              <a:effectRef idx="1">
                <a:schemeClr val="accent5"/>
              </a:effectRef>
              <a:fontRef idx="minor">
                <a:schemeClr val="lt1"/>
              </a:fontRef>
            </p:style>
            <p:txBody>
              <a:bodyPr vert="eaVert" anchor="ctr"/>
              <a:lstStyle/>
              <a:p>
                <a:pPr algn="ctr" eaLnBrk="0" hangingPunct="0"/>
                <a:r>
                  <a:rPr lang="zh-CN" altLang="en-US" sz="1600">
                    <a:solidFill>
                      <a:srgbClr val="000000"/>
                    </a:solidFill>
                    <a:latin typeface="Times New Roman" panose="02020603050405020304" pitchFamily="18" charset="0"/>
                    <a:ea typeface="宋体" panose="02010600030101010101" pitchFamily="2" charset="-122"/>
                  </a:rPr>
                  <a:t>广播</a:t>
                </a:r>
              </a:p>
            </p:txBody>
          </p:sp>
          <p:sp>
            <p:nvSpPr>
              <p:cNvPr id="592904" name="AutoShape 8"/>
              <p:cNvSpPr>
                <a:spLocks noChangeAspect="1" noChangeArrowheads="1"/>
              </p:cNvSpPr>
              <p:nvPr/>
            </p:nvSpPr>
            <p:spPr bwMode="auto">
              <a:xfrm>
                <a:off x="2400" y="2400"/>
                <a:ext cx="816" cy="240"/>
              </a:xfrm>
              <a:prstGeom prst="wedgeRoundRectCallout">
                <a:avLst>
                  <a:gd name="adj1" fmla="val -132231"/>
                  <a:gd name="adj2" fmla="val 20833"/>
                  <a:gd name="adj3" fmla="val 16667"/>
                </a:avLst>
              </a:prstGeom>
              <a:solidFill>
                <a:srgbClr val="00CC99"/>
              </a:solidFill>
              <a:ln w="9525">
                <a:solidFill>
                  <a:srgbClr val="000000"/>
                </a:solidFill>
                <a:miter lim="800000"/>
              </a:ln>
            </p:spPr>
            <p:txBody>
              <a:bodyPr/>
              <a:lstStyle/>
              <a:p>
                <a:pPr algn="just" eaLnBrk="0" hangingPunct="0"/>
                <a:r>
                  <a:rPr lang="zh-CN" altLang="en-US" sz="1600">
                    <a:solidFill>
                      <a:srgbClr val="000000"/>
                    </a:solidFill>
                    <a:latin typeface="Times New Roman" panose="02020603050405020304" pitchFamily="18" charset="0"/>
                    <a:ea typeface="宋体" panose="02010600030101010101" pitchFamily="2" charset="-122"/>
                  </a:rPr>
                  <a:t>形成舆论导向</a:t>
                </a:r>
              </a:p>
            </p:txBody>
          </p:sp>
          <p:sp>
            <p:nvSpPr>
              <p:cNvPr id="592905" name="AutoShape 9"/>
              <p:cNvSpPr>
                <a:spLocks noChangeAspect="1" noChangeArrowheads="1"/>
              </p:cNvSpPr>
              <p:nvPr/>
            </p:nvSpPr>
            <p:spPr bwMode="auto">
              <a:xfrm>
                <a:off x="2400" y="3024"/>
                <a:ext cx="816" cy="240"/>
              </a:xfrm>
              <a:prstGeom prst="wedgeRoundRectCallout">
                <a:avLst>
                  <a:gd name="adj1" fmla="val -132231"/>
                  <a:gd name="adj2" fmla="val 20833"/>
                  <a:gd name="adj3" fmla="val 16667"/>
                </a:avLst>
              </a:prstGeom>
              <a:solidFill>
                <a:srgbClr val="00CC99"/>
              </a:solidFill>
              <a:ln w="9525">
                <a:solidFill>
                  <a:srgbClr val="000000"/>
                </a:solidFill>
                <a:miter lim="800000"/>
              </a:ln>
            </p:spPr>
            <p:txBody>
              <a:bodyPr/>
              <a:lstStyle/>
              <a:p>
                <a:pPr algn="just" eaLnBrk="0" hangingPunct="0"/>
                <a:r>
                  <a:rPr lang="zh-CN" altLang="en-US" sz="1600">
                    <a:solidFill>
                      <a:srgbClr val="000000"/>
                    </a:solidFill>
                    <a:latin typeface="Times New Roman" panose="02020603050405020304" pitchFamily="18" charset="0"/>
                    <a:ea typeface="宋体" panose="02010600030101010101" pitchFamily="2" charset="-122"/>
                  </a:rPr>
                  <a:t>挖掘新闻线索</a:t>
                </a:r>
              </a:p>
            </p:txBody>
          </p:sp>
          <p:sp>
            <p:nvSpPr>
              <p:cNvPr id="592906" name="Rectangle 10"/>
              <p:cNvSpPr>
                <a:spLocks noChangeAspect="1" noChangeArrowheads="1"/>
              </p:cNvSpPr>
              <p:nvPr/>
            </p:nvSpPr>
            <p:spPr bwMode="auto">
              <a:xfrm>
                <a:off x="576" y="1008"/>
                <a:ext cx="2592" cy="336"/>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0" hangingPunct="0"/>
                <a:r>
                  <a:rPr lang="zh-CN" altLang="en-US" sz="1600">
                    <a:solidFill>
                      <a:srgbClr val="000000"/>
                    </a:solidFill>
                    <a:latin typeface="Times New Roman" panose="02020603050405020304" pitchFamily="18" charset="0"/>
                    <a:ea typeface="宋体" panose="02010600030101010101" pitchFamily="2" charset="-122"/>
                  </a:rPr>
                  <a:t>受  众</a:t>
                </a:r>
              </a:p>
            </p:txBody>
          </p:sp>
        </p:grpSp>
        <p:sp>
          <p:nvSpPr>
            <p:cNvPr id="592907" name="Line 11"/>
            <p:cNvSpPr>
              <a:spLocks noChangeShapeType="1"/>
            </p:cNvSpPr>
            <p:nvPr/>
          </p:nvSpPr>
          <p:spPr bwMode="auto">
            <a:xfrm flipV="1">
              <a:off x="3960" y="10800"/>
              <a:ext cx="0" cy="624"/>
            </a:xfrm>
            <a:prstGeom prst="line">
              <a:avLst/>
            </a:prstGeom>
            <a:noFill/>
            <a:ln w="9525">
              <a:solidFill>
                <a:srgbClr val="000000"/>
              </a:solidFill>
              <a:round/>
              <a:tailEnd type="triangle" w="med" len="med"/>
            </a:ln>
          </p:spPr>
          <p:txBody>
            <a:bodyPr/>
            <a:lstStyle/>
            <a:p>
              <a:endParaRPr lang="zh-CN" altLang="en-US"/>
            </a:p>
          </p:txBody>
        </p:sp>
        <p:sp>
          <p:nvSpPr>
            <p:cNvPr id="592908" name="Line 12"/>
            <p:cNvSpPr>
              <a:spLocks noChangeShapeType="1"/>
            </p:cNvSpPr>
            <p:nvPr/>
          </p:nvSpPr>
          <p:spPr bwMode="auto">
            <a:xfrm flipV="1">
              <a:off x="3960" y="11892"/>
              <a:ext cx="0" cy="624"/>
            </a:xfrm>
            <a:prstGeom prst="line">
              <a:avLst/>
            </a:prstGeom>
            <a:noFill/>
            <a:ln w="9525">
              <a:solidFill>
                <a:srgbClr val="000000"/>
              </a:solidFill>
              <a:round/>
              <a:tailEnd type="triangle" w="med" len="med"/>
            </a:ln>
          </p:spPr>
          <p:txBody>
            <a:bodyPr/>
            <a:lstStyle/>
            <a:p>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93923" name="Rectangle 3"/>
          <p:cNvSpPr>
            <a:spLocks noGrp="1" noChangeArrowheads="1"/>
          </p:cNvSpPr>
          <p:nvPr>
            <p:ph idx="1"/>
          </p:nvPr>
        </p:nvSpPr>
        <p:spPr>
          <a:xfrm>
            <a:off x="457200" y="1460501"/>
            <a:ext cx="7696200" cy="3648604"/>
          </a:xfrm>
        </p:spPr>
        <p:txBody>
          <a:bodyPr>
            <a:normAutofit fontScale="85000" lnSpcReduction="20000"/>
          </a:bodyPr>
          <a:lstStyle/>
          <a:p>
            <a:r>
              <a:rPr lang="zh-TW" altLang="en-US" sz="2300" b="1" dirty="0">
                <a:latin typeface="楷体_GB2312" pitchFamily="49" charset="-122"/>
                <a:ea typeface="楷体_GB2312" pitchFamily="49" charset="-122"/>
              </a:rPr>
              <a:t> 博客作为草根记者和过滤者</a:t>
            </a:r>
          </a:p>
          <a:p>
            <a:pPr lvl="1"/>
            <a:r>
              <a:rPr lang="zh-CN" altLang="en-US" sz="2100" b="1" dirty="0">
                <a:latin typeface="楷体_GB2312" pitchFamily="49" charset="-122"/>
                <a:ea typeface="楷体_GB2312" pitchFamily="49" charset="-122"/>
              </a:rPr>
              <a:t>  </a:t>
            </a:r>
            <a:r>
              <a:rPr lang="zh-CN" altLang="en-US" sz="2100" b="1" dirty="0" smtClean="0">
                <a:latin typeface="楷体_GB2312" pitchFamily="49" charset="-122"/>
                <a:ea typeface="楷体_GB2312" pitchFamily="49" charset="-122"/>
              </a:rPr>
              <a:t>报纸需要记者</a:t>
            </a:r>
            <a:r>
              <a:rPr lang="zh-CN" altLang="en-US" sz="2100" b="1" dirty="0">
                <a:latin typeface="楷体_GB2312" pitchFamily="49" charset="-122"/>
                <a:ea typeface="楷体_GB2312" pitchFamily="49" charset="-122"/>
              </a:rPr>
              <a:t>，以挖掘新闻线索</a:t>
            </a:r>
            <a:r>
              <a:rPr lang="zh-CN" altLang="en-US" sz="2100" b="1" dirty="0" smtClean="0">
                <a:latin typeface="楷体_GB2312" pitchFamily="49" charset="-122"/>
                <a:ea typeface="楷体_GB2312" pitchFamily="49" charset="-122"/>
              </a:rPr>
              <a:t>；</a:t>
            </a:r>
            <a:endParaRPr lang="en-US" altLang="zh-CN" sz="2100" b="1" dirty="0" smtClean="0">
              <a:latin typeface="楷体_GB2312" pitchFamily="49" charset="-122"/>
              <a:ea typeface="楷体_GB2312" pitchFamily="49" charset="-122"/>
            </a:endParaRPr>
          </a:p>
          <a:p>
            <a:pPr lvl="1"/>
            <a:r>
              <a:rPr lang="zh-CN" altLang="en-US" sz="2100" b="1" dirty="0" smtClean="0">
                <a:latin typeface="楷体_GB2312" pitchFamily="49" charset="-122"/>
                <a:ea typeface="楷体_GB2312" pitchFamily="49" charset="-122"/>
              </a:rPr>
              <a:t>当然报纸还需要专栏记者</a:t>
            </a:r>
            <a:r>
              <a:rPr lang="zh-CN" altLang="en-US" sz="2100" b="1" dirty="0">
                <a:latin typeface="楷体_GB2312" pitchFamily="49" charset="-122"/>
                <a:ea typeface="楷体_GB2312" pitchFamily="49" charset="-122"/>
              </a:rPr>
              <a:t>，以造观念和思想。</a:t>
            </a:r>
            <a:endParaRPr lang="zh-TW" altLang="en-US" sz="2100" b="1" dirty="0">
              <a:latin typeface="楷体_GB2312" pitchFamily="49" charset="-122"/>
              <a:ea typeface="楷体_GB2312" pitchFamily="49" charset="-122"/>
            </a:endParaRPr>
          </a:p>
          <a:p>
            <a:pPr>
              <a:buFont typeface="Wingdings" panose="05000000000000000000" pitchFamily="2" charset="2"/>
              <a:buNone/>
            </a:pPr>
            <a:r>
              <a:rPr lang="zh-CN" altLang="en-US" sz="2300" b="1" dirty="0" smtClean="0">
                <a:latin typeface="楷体_GB2312" pitchFamily="49" charset="-122"/>
                <a:ea typeface="楷体_GB2312" pitchFamily="49" charset="-122"/>
              </a:rPr>
              <a:t>博客作为自媒体，通过</a:t>
            </a:r>
            <a:r>
              <a:rPr lang="zh-CN" altLang="en-US" sz="2300" b="1" dirty="0">
                <a:latin typeface="楷体_GB2312" pitchFamily="49" charset="-122"/>
                <a:ea typeface="楷体_GB2312" pitchFamily="49" charset="-122"/>
              </a:rPr>
              <a:t>加入多样化的原创内容，成为媒体链的最低层一环：草根阶级的记者</a:t>
            </a:r>
            <a:r>
              <a:rPr lang="zh-CN" altLang="en-US" sz="2300" b="1" dirty="0" smtClean="0">
                <a:latin typeface="楷体_GB2312" pitchFamily="49" charset="-122"/>
                <a:ea typeface="楷体_GB2312" pitchFamily="49" charset="-122"/>
              </a:rPr>
              <a:t>。</a:t>
            </a:r>
            <a:endParaRPr lang="en-US" altLang="zh-CN" sz="2300" b="1" dirty="0" smtClean="0">
              <a:latin typeface="楷体_GB2312" pitchFamily="49" charset="-122"/>
              <a:ea typeface="楷体_GB2312" pitchFamily="49" charset="-122"/>
            </a:endParaRPr>
          </a:p>
          <a:p>
            <a:pPr>
              <a:buFont typeface="Wingdings" panose="05000000000000000000" pitchFamily="2" charset="2"/>
              <a:buNone/>
            </a:pPr>
            <a:r>
              <a:rPr lang="zh-CN" altLang="en-US" sz="2300" b="1" dirty="0" smtClean="0">
                <a:latin typeface="楷体_GB2312" pitchFamily="49" charset="-122"/>
                <a:ea typeface="楷体_GB2312" pitchFamily="49" charset="-122"/>
              </a:rPr>
              <a:t>作为传播意义</a:t>
            </a:r>
            <a:r>
              <a:rPr lang="zh-CN" altLang="en-US" sz="2300" b="1" dirty="0">
                <a:latin typeface="楷体_GB2312" pitchFamily="49" charset="-122"/>
                <a:ea typeface="楷体_GB2312" pitchFamily="49" charset="-122"/>
              </a:rPr>
              <a:t>的博客可以分为目击者博客和主题博客</a:t>
            </a:r>
            <a:r>
              <a:rPr lang="zh-CN" altLang="en-US" sz="2300" b="1" dirty="0" smtClean="0">
                <a:latin typeface="楷体_GB2312" pitchFamily="49" charset="-122"/>
                <a:ea typeface="楷体_GB2312" pitchFamily="49" charset="-122"/>
              </a:rPr>
              <a:t>。</a:t>
            </a:r>
            <a:endParaRPr lang="en-US" altLang="zh-CN" sz="2300" b="1" dirty="0" smtClean="0">
              <a:latin typeface="楷体_GB2312" pitchFamily="49" charset="-122"/>
              <a:ea typeface="楷体_GB2312" pitchFamily="49" charset="-122"/>
            </a:endParaRPr>
          </a:p>
          <a:p>
            <a:pPr lvl="1"/>
            <a:r>
              <a:rPr lang="zh-CN" altLang="en-US" sz="2100" b="1" dirty="0" smtClean="0">
                <a:latin typeface="楷体_GB2312" pitchFamily="49" charset="-122"/>
                <a:ea typeface="楷体_GB2312" pitchFamily="49" charset="-122"/>
              </a:rPr>
              <a:t>博客由于</a:t>
            </a:r>
            <a:r>
              <a:rPr lang="zh-CN" altLang="en-US" sz="2100" b="1" dirty="0">
                <a:latin typeface="楷体_GB2312" pitchFamily="49" charset="-122"/>
                <a:ea typeface="楷体_GB2312" pitchFamily="49" charset="-122"/>
              </a:rPr>
              <a:t>接近故事，他们常常可以挖掘到记者遗漏的东西</a:t>
            </a:r>
            <a:r>
              <a:rPr lang="zh-CN" altLang="en-US" sz="2100" b="1" dirty="0" smtClean="0">
                <a:latin typeface="楷体_GB2312" pitchFamily="49" charset="-122"/>
                <a:ea typeface="楷体_GB2312" pitchFamily="49" charset="-122"/>
              </a:rPr>
              <a:t>。因</a:t>
            </a:r>
            <a:r>
              <a:rPr lang="zh-CN" altLang="en-US" sz="2100" b="1" dirty="0">
                <a:latin typeface="楷体_GB2312" pitchFamily="49" charset="-122"/>
                <a:ea typeface="楷体_GB2312" pitchFamily="49" charset="-122"/>
              </a:rPr>
              <a:t>此，目击</a:t>
            </a:r>
            <a:r>
              <a:rPr lang="zh-CN" altLang="en-US" sz="2100" b="1" dirty="0" smtClean="0">
                <a:latin typeface="楷体_GB2312" pitchFamily="49" charset="-122"/>
                <a:ea typeface="楷体_GB2312" pitchFamily="49" charset="-122"/>
              </a:rPr>
              <a:t>者博客成为新闻</a:t>
            </a:r>
            <a:r>
              <a:rPr lang="zh-CN" altLang="en-US" sz="2100" b="1" dirty="0">
                <a:latin typeface="楷体_GB2312" pitchFamily="49" charset="-122"/>
                <a:ea typeface="楷体_GB2312" pitchFamily="49" charset="-122"/>
              </a:rPr>
              <a:t>的重要来源。如同911这种短暂的历史事件，目击者博客是唯一的新闻来源</a:t>
            </a:r>
            <a:r>
              <a:rPr lang="zh-CN" altLang="en-US" sz="2100" b="1" dirty="0" smtClean="0">
                <a:latin typeface="楷体_GB2312" pitchFamily="49" charset="-122"/>
                <a:ea typeface="楷体_GB2312" pitchFamily="49" charset="-122"/>
              </a:rPr>
              <a:t>。</a:t>
            </a:r>
            <a:endParaRPr lang="en-US" altLang="zh-CN" sz="2100" b="1" dirty="0" smtClean="0">
              <a:latin typeface="楷体_GB2312" pitchFamily="49" charset="-122"/>
              <a:ea typeface="楷体_GB2312" pitchFamily="49" charset="-122"/>
            </a:endParaRPr>
          </a:p>
          <a:p>
            <a:pPr lvl="1"/>
            <a:r>
              <a:rPr lang="zh-CN" altLang="en-US" sz="2100" b="1" dirty="0" smtClean="0">
                <a:latin typeface="楷体_GB2312" pitchFamily="49" charset="-122"/>
                <a:ea typeface="楷体_GB2312" pitchFamily="49" charset="-122"/>
              </a:rPr>
              <a:t>主题</a:t>
            </a:r>
            <a:r>
              <a:rPr lang="zh-CN" altLang="en-US" sz="2100" b="1" dirty="0">
                <a:latin typeface="楷体_GB2312" pitchFamily="49" charset="-122"/>
                <a:ea typeface="楷体_GB2312" pitchFamily="49" charset="-122"/>
              </a:rPr>
              <a:t>博客目前不断在增加，他们的价值则在于提供多元化的观点和视角，从而丰富了新闻。</a:t>
            </a:r>
            <a:r>
              <a:rPr lang="zh-CN" altLang="en-US" sz="2100" dirty="0">
                <a:ea typeface="宋体" panose="02010600030101010101" pitchFamily="2" charset="-122"/>
              </a:rPr>
              <a:t> </a:t>
            </a:r>
          </a:p>
        </p:txBody>
      </p:sp>
      <p:sp>
        <p:nvSpPr>
          <p:cNvPr id="5" name="灯片编号占位符 5"/>
          <p:cNvSpPr>
            <a:spLocks noGrp="1"/>
          </p:cNvSpPr>
          <p:nvPr>
            <p:ph type="sldNum" sz="quarter" idx="12"/>
          </p:nvPr>
        </p:nvSpPr>
        <p:spPr/>
        <p:txBody>
          <a:bodyPr/>
          <a:lstStyle/>
          <a:p>
            <a:fld id="{D09BCAC5-67F9-4FC8-9530-2AB8865D5373}" type="slidenum">
              <a:rPr lang="en-US" altLang="en-US"/>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714348" y="476234"/>
            <a:ext cx="7772400" cy="846386"/>
          </a:xfrm>
        </p:spPr>
        <p:txBody>
          <a:bodyPr/>
          <a:lstStyle/>
          <a:p>
            <a:pPr algn="l"/>
            <a:r>
              <a:rPr lang="en-US" altLang="zh-CN" sz="3000" b="1" dirty="0" smtClean="0">
                <a:latin typeface="楷体_GB2312" pitchFamily="49" charset="-122"/>
                <a:ea typeface="楷体_GB2312" pitchFamily="49" charset="-122"/>
              </a:rPr>
              <a:t>WEB2.0</a:t>
            </a:r>
            <a:r>
              <a:rPr lang="zh-CN" altLang="en-US" sz="3000" b="1" dirty="0" smtClean="0">
                <a:latin typeface="楷体_GB2312" pitchFamily="49" charset="-122"/>
                <a:ea typeface="楷体_GB2312" pitchFamily="49" charset="-122"/>
              </a:rPr>
              <a:t>时代的新媒体</a:t>
            </a:r>
            <a:r>
              <a:rPr lang="en-US" altLang="zh-CN" sz="3000" b="1" dirty="0" smtClean="0">
                <a:latin typeface="楷体_GB2312" pitchFamily="49" charset="-122"/>
                <a:ea typeface="楷体_GB2312" pitchFamily="49" charset="-122"/>
              </a:rPr>
              <a:t/>
            </a:r>
            <a:br>
              <a:rPr lang="en-US" altLang="zh-CN" sz="3000" b="1" dirty="0" smtClean="0">
                <a:latin typeface="楷体_GB2312" pitchFamily="49" charset="-122"/>
                <a:ea typeface="楷体_GB2312" pitchFamily="49" charset="-122"/>
              </a:rPr>
            </a:br>
            <a:r>
              <a:rPr lang="en-US" altLang="zh-CN" sz="3000" b="1" dirty="0" smtClean="0">
                <a:latin typeface="楷体_GB2312" pitchFamily="49" charset="-122"/>
                <a:ea typeface="楷体_GB2312" pitchFamily="49" charset="-122"/>
              </a:rPr>
              <a:t>           ——</a:t>
            </a:r>
            <a:r>
              <a:rPr lang="zh-CN" altLang="en-US" sz="3000" b="1" dirty="0" smtClean="0">
                <a:latin typeface="楷体_GB2312" pitchFamily="49" charset="-122"/>
                <a:ea typeface="楷体_GB2312" pitchFamily="49" charset="-122"/>
              </a:rPr>
              <a:t>自媒体的出现：以博客为例</a:t>
            </a:r>
            <a:endParaRPr lang="zh-CN" altLang="en-US" sz="3000" b="1" dirty="0">
              <a:latin typeface="楷体_GB2312" pitchFamily="49" charset="-122"/>
              <a:ea typeface="楷体_GB2312" pitchFamily="49" charset="-122"/>
            </a:endParaRPr>
          </a:p>
        </p:txBody>
      </p:sp>
      <p:sp>
        <p:nvSpPr>
          <p:cNvPr id="594947" name="Rectangle 3"/>
          <p:cNvSpPr>
            <a:spLocks noGrp="1" noChangeArrowheads="1"/>
          </p:cNvSpPr>
          <p:nvPr>
            <p:ph idx="1"/>
          </p:nvPr>
        </p:nvSpPr>
        <p:spPr>
          <a:xfrm>
            <a:off x="457200" y="1651001"/>
            <a:ext cx="8077200" cy="3458104"/>
          </a:xfrm>
        </p:spPr>
        <p:txBody>
          <a:bodyPr>
            <a:normAutofit fontScale="70000" lnSpcReduction="20000"/>
          </a:bodyPr>
          <a:lstStyle/>
          <a:p>
            <a:pPr>
              <a:lnSpc>
                <a:spcPct val="110000"/>
              </a:lnSpc>
            </a:pPr>
            <a:r>
              <a:rPr lang="zh-TW" altLang="en-US" sz="2600" b="1" dirty="0">
                <a:latin typeface="楷体_GB2312" pitchFamily="49" charset="-122"/>
                <a:ea typeface="楷体_GB2312" pitchFamily="49" charset="-122"/>
              </a:rPr>
              <a:t>一个相对完全的共生生态系统</a:t>
            </a:r>
          </a:p>
          <a:p>
            <a:pPr>
              <a:lnSpc>
                <a:spcPct val="110000"/>
              </a:lnSpc>
              <a:buFont typeface="Wingdings" panose="05000000000000000000" pitchFamily="2" charset="2"/>
              <a:buChar char="Ø"/>
            </a:pPr>
            <a:r>
              <a:rPr lang="zh-TW" altLang="en-US" sz="2400" b="1" dirty="0">
                <a:latin typeface="楷体_GB2312" pitchFamily="49" charset="-122"/>
                <a:ea typeface="楷体_GB2312" pitchFamily="49" charset="-122"/>
              </a:rPr>
              <a:t>草根报道（</a:t>
            </a:r>
            <a:r>
              <a:rPr lang="en-US" altLang="zh-TW" sz="2400" b="1" dirty="0">
                <a:latin typeface="楷体_GB2312" pitchFamily="49" charset="-122"/>
                <a:ea typeface="楷体_GB2312" pitchFamily="49" charset="-122"/>
              </a:rPr>
              <a:t>Grassroots Reporting）：</a:t>
            </a:r>
            <a:r>
              <a:rPr lang="zh-TW" altLang="en-US" sz="2400" b="1" dirty="0">
                <a:latin typeface="楷体_GB2312" pitchFamily="49" charset="-122"/>
                <a:ea typeface="楷体_GB2312" pitchFamily="49" charset="-122"/>
              </a:rPr>
              <a:t>首先，越来越多的故事由博客作出首次报道。</a:t>
            </a:r>
          </a:p>
          <a:p>
            <a:pPr>
              <a:lnSpc>
                <a:spcPct val="110000"/>
              </a:lnSpc>
              <a:buFont typeface="Wingdings" panose="05000000000000000000" pitchFamily="2" charset="2"/>
              <a:buChar char="Ø"/>
            </a:pPr>
            <a:r>
              <a:rPr lang="zh-TW" altLang="en-US" sz="2400" b="1" dirty="0">
                <a:latin typeface="楷体_GB2312" pitchFamily="49" charset="-122"/>
                <a:ea typeface="楷体_GB2312" pitchFamily="49" charset="-122"/>
              </a:rPr>
              <a:t>博客过滤（</a:t>
            </a:r>
            <a:r>
              <a:rPr lang="en-US" altLang="zh-TW" sz="2400" b="1" dirty="0">
                <a:latin typeface="楷体_GB2312" pitchFamily="49" charset="-122"/>
                <a:ea typeface="楷体_GB2312" pitchFamily="49" charset="-122"/>
              </a:rPr>
              <a:t>Blog Filtering）：</a:t>
            </a:r>
            <a:r>
              <a:rPr lang="zh-TW" altLang="en-US" sz="2400" b="1" dirty="0">
                <a:latin typeface="楷体_GB2312" pitchFamily="49" charset="-122"/>
                <a:ea typeface="楷体_GB2312" pitchFamily="49" charset="-122"/>
              </a:rPr>
              <a:t>最好的故事被博客链接，社区博客、主题博客等联合过滤和筛选出来。</a:t>
            </a:r>
          </a:p>
          <a:p>
            <a:pPr>
              <a:lnSpc>
                <a:spcPct val="110000"/>
              </a:lnSpc>
              <a:buFont typeface="Wingdings" panose="05000000000000000000" pitchFamily="2" charset="2"/>
              <a:buChar char="Ø"/>
            </a:pPr>
            <a:r>
              <a:rPr lang="zh-TW" altLang="en-US" sz="2400" b="1" dirty="0">
                <a:latin typeface="楷体_GB2312" pitchFamily="49" charset="-122"/>
                <a:ea typeface="楷体_GB2312" pitchFamily="49" charset="-122"/>
              </a:rPr>
              <a:t>传统的报道（</a:t>
            </a:r>
            <a:r>
              <a:rPr lang="en-US" altLang="zh-TW" sz="2400" b="1" dirty="0">
                <a:latin typeface="楷体_GB2312" pitchFamily="49" charset="-122"/>
                <a:ea typeface="楷体_GB2312" pitchFamily="49" charset="-122"/>
              </a:rPr>
              <a:t>Traditional Reporting）：</a:t>
            </a:r>
            <a:r>
              <a:rPr lang="zh-TW" altLang="en-US" sz="2400" b="1" dirty="0">
                <a:latin typeface="楷体_GB2312" pitchFamily="49" charset="-122"/>
                <a:ea typeface="楷体_GB2312" pitchFamily="49" charset="-122"/>
              </a:rPr>
              <a:t>头脑灵活的传统媒体的记者将博客激发的最好的故事写成文章发表。</a:t>
            </a:r>
            <a:r>
              <a:rPr lang="zh-CN" altLang="en-US" sz="2400" b="1" dirty="0">
                <a:latin typeface="楷体_GB2312" pitchFamily="49" charset="-122"/>
                <a:ea typeface="楷体_GB2312" pitchFamily="49" charset="-122"/>
              </a:rPr>
              <a:t>当然在此过程中，事件的准确性是记者需要证实的</a:t>
            </a:r>
            <a:endParaRPr lang="zh-TW" altLang="en-US" sz="2400" b="1" dirty="0">
              <a:latin typeface="楷体_GB2312" pitchFamily="49" charset="-122"/>
              <a:ea typeface="楷体_GB2312" pitchFamily="49" charset="-122"/>
            </a:endParaRPr>
          </a:p>
          <a:p>
            <a:pPr>
              <a:lnSpc>
                <a:spcPct val="110000"/>
              </a:lnSpc>
              <a:buFont typeface="Wingdings" panose="05000000000000000000" pitchFamily="2" charset="2"/>
              <a:buChar char="Ø"/>
            </a:pPr>
            <a:r>
              <a:rPr lang="zh-CN" altLang="en-US" sz="2400" b="1" dirty="0">
                <a:latin typeface="楷体_GB2312" pitchFamily="49" charset="-122"/>
                <a:ea typeface="楷体_GB2312" pitchFamily="49" charset="-122"/>
              </a:rPr>
              <a:t>博客再次过滤（</a:t>
            </a:r>
            <a:r>
              <a:rPr lang="en-US" altLang="zh-CN" sz="2400" b="1" dirty="0">
                <a:latin typeface="楷体_GB2312" pitchFamily="49" charset="-122"/>
                <a:ea typeface="楷体_GB2312" pitchFamily="49" charset="-122"/>
              </a:rPr>
              <a:t>Blog Filtering again）：</a:t>
            </a:r>
            <a:r>
              <a:rPr lang="zh-CN" altLang="en-US" sz="2400" b="1" dirty="0">
                <a:latin typeface="楷体_GB2312" pitchFamily="49" charset="-122"/>
                <a:ea typeface="楷体_GB2312" pitchFamily="49" charset="-122"/>
              </a:rPr>
              <a:t>博客们链接记者们写成的最有趣的故事，进行重新过滤和传播这些故事。</a:t>
            </a:r>
            <a:r>
              <a:rPr lang="zh-CN" altLang="en-US" sz="2600" dirty="0">
                <a:ea typeface="宋体" panose="02010600030101010101" pitchFamily="2" charset="-122"/>
              </a:rPr>
              <a:t> </a:t>
            </a:r>
          </a:p>
        </p:txBody>
      </p:sp>
      <p:sp>
        <p:nvSpPr>
          <p:cNvPr id="5" name="灯片编号占位符 5"/>
          <p:cNvSpPr>
            <a:spLocks noGrp="1"/>
          </p:cNvSpPr>
          <p:nvPr>
            <p:ph type="sldNum" sz="quarter" idx="12"/>
          </p:nvPr>
        </p:nvSpPr>
        <p:spPr/>
        <p:txBody>
          <a:bodyPr/>
          <a:lstStyle/>
          <a:p>
            <a:fld id="{7F972318-D092-440B-822A-C2F799CA880F}" type="slidenum">
              <a:rPr lang="en-US" altLang="en-US"/>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371600" y="654844"/>
            <a:ext cx="7772400" cy="525198"/>
          </a:xfrm>
        </p:spPr>
        <p:txBody>
          <a:bodyPr/>
          <a:lstStyle/>
          <a:p>
            <a:r>
              <a:rPr lang="zh-CN" altLang="en-US" sz="3500" b="1" dirty="0" smtClean="0">
                <a:latin typeface="楷体_GB2312" pitchFamily="49" charset="-122"/>
                <a:ea typeface="楷体_GB2312" pitchFamily="49" charset="-122"/>
              </a:rPr>
              <a:t>网络社会中的新媒体：社会化</a:t>
            </a:r>
            <a:r>
              <a:rPr lang="zh-CN" altLang="en-US" sz="3500" b="1" dirty="0">
                <a:latin typeface="楷体_GB2312" pitchFamily="49" charset="-122"/>
                <a:ea typeface="楷体_GB2312" pitchFamily="49" charset="-122"/>
              </a:rPr>
              <a:t>媒体</a:t>
            </a:r>
          </a:p>
        </p:txBody>
      </p:sp>
      <p:sp>
        <p:nvSpPr>
          <p:cNvPr id="3075" name="Rectangle 3"/>
          <p:cNvSpPr>
            <a:spLocks noGrp="1" noChangeArrowheads="1"/>
          </p:cNvSpPr>
          <p:nvPr>
            <p:ph type="body" idx="4294967295"/>
          </p:nvPr>
        </p:nvSpPr>
        <p:spPr>
          <a:xfrm>
            <a:off x="755576" y="1489348"/>
            <a:ext cx="7727950" cy="3591718"/>
          </a:xfrm>
        </p:spPr>
        <p:txBody>
          <a:bodyPr>
            <a:normAutofit fontScale="85000" lnSpcReduction="20000"/>
          </a:bodyPr>
          <a:lstStyle/>
          <a:p>
            <a:pPr>
              <a:lnSpc>
                <a:spcPct val="110000"/>
              </a:lnSpc>
            </a:pPr>
            <a:r>
              <a:rPr lang="zh-CN" altLang="en-US" sz="2300" b="1" dirty="0">
                <a:latin typeface="楷体_GB2312" pitchFamily="49" charset="-122"/>
                <a:ea typeface="楷体_GB2312" pitchFamily="49" charset="-122"/>
              </a:rPr>
              <a:t>社会化媒体指允许用户创造、交流内容并进行互动的在线平台及技术，最常见的形式包括博客、微博、在线视频</a:t>
            </a:r>
            <a:r>
              <a:rPr lang="zh-CN" altLang="en-US" sz="2300" b="1" dirty="0" smtClean="0">
                <a:latin typeface="楷体_GB2312" pitchFamily="49" charset="-122"/>
                <a:ea typeface="楷体_GB2312" pitchFamily="49" charset="-122"/>
              </a:rPr>
              <a:t>、社交网站</a:t>
            </a:r>
            <a:r>
              <a:rPr lang="zh-CN" altLang="en-US" sz="2300" b="1" dirty="0">
                <a:latin typeface="楷体_GB2312" pitchFamily="49" charset="-122"/>
                <a:ea typeface="楷体_GB2312" pitchFamily="49" charset="-122"/>
              </a:rPr>
              <a:t>、</a:t>
            </a:r>
            <a:r>
              <a:rPr lang="en-US" altLang="zh-CN" sz="2300" b="1" dirty="0" smtClean="0">
                <a:latin typeface="楷体_GB2312" pitchFamily="49" charset="-122"/>
                <a:ea typeface="楷体_GB2312" pitchFamily="49" charset="-122"/>
              </a:rPr>
              <a:t>(</a:t>
            </a:r>
            <a:r>
              <a:rPr lang="zh-CN" altLang="en-US" sz="2300" b="1" dirty="0" smtClean="0">
                <a:latin typeface="楷体_GB2312" pitchFamily="49" charset="-122"/>
                <a:ea typeface="楷体_GB2312" pitchFamily="49" charset="-122"/>
              </a:rPr>
              <a:t>微信</a:t>
            </a:r>
            <a:r>
              <a:rPr lang="en-US" altLang="zh-CN" sz="2300" b="1" dirty="0" smtClean="0">
                <a:latin typeface="楷体_GB2312" pitchFamily="49" charset="-122"/>
                <a:ea typeface="楷体_GB2312" pitchFamily="49" charset="-122"/>
              </a:rPr>
              <a:t>)</a:t>
            </a:r>
            <a:r>
              <a:rPr lang="zh-CN" altLang="en-US" sz="2300" b="1" dirty="0" smtClean="0">
                <a:latin typeface="楷体_GB2312" pitchFamily="49" charset="-122"/>
                <a:ea typeface="楷体_GB2312" pitchFamily="49" charset="-122"/>
              </a:rPr>
              <a:t>等</a:t>
            </a:r>
            <a:r>
              <a:rPr lang="zh-CN" altLang="en-US" sz="2300" b="1" dirty="0">
                <a:latin typeface="楷体_GB2312" pitchFamily="49" charset="-122"/>
                <a:ea typeface="楷体_GB2312" pitchFamily="49" charset="-122"/>
              </a:rPr>
              <a:t>（来源：</a:t>
            </a:r>
            <a:r>
              <a:rPr lang="en-US" altLang="zh-CN" sz="2300" b="1" dirty="0">
                <a:latin typeface="楷体_GB2312" pitchFamily="49" charset="-122"/>
                <a:ea typeface="楷体_GB2312" pitchFamily="49" charset="-122"/>
              </a:rPr>
              <a:t>ESOMAR</a:t>
            </a:r>
            <a:r>
              <a:rPr lang="zh-CN" altLang="en-US" sz="2300" b="1" dirty="0">
                <a:latin typeface="楷体_GB2312" pitchFamily="49" charset="-122"/>
                <a:ea typeface="楷体_GB2312" pitchFamily="49" charset="-122"/>
              </a:rPr>
              <a:t>欧洲市场研究学会</a:t>
            </a:r>
            <a:r>
              <a:rPr lang="en-US" altLang="zh-CN" sz="2300" b="1" dirty="0">
                <a:latin typeface="楷体_GB2312" pitchFamily="49" charset="-122"/>
                <a:ea typeface="楷体_GB2312" pitchFamily="49" charset="-122"/>
              </a:rPr>
              <a:t>《</a:t>
            </a:r>
            <a:r>
              <a:rPr lang="zh-CN" altLang="en-US" sz="2300" b="1" dirty="0">
                <a:latin typeface="楷体_GB2312" pitchFamily="49" charset="-122"/>
                <a:ea typeface="楷体_GB2312" pitchFamily="49" charset="-122"/>
              </a:rPr>
              <a:t>社会化媒体研究指南</a:t>
            </a:r>
            <a:r>
              <a:rPr lang="en-US" altLang="zh-CN" sz="2300" b="1" dirty="0">
                <a:latin typeface="楷体_GB2312" pitchFamily="49" charset="-122"/>
                <a:ea typeface="楷体_GB2312" pitchFamily="49" charset="-122"/>
              </a:rPr>
              <a:t>》</a:t>
            </a:r>
            <a:r>
              <a:rPr lang="zh-CN" altLang="en-US" sz="2300" b="1" dirty="0">
                <a:latin typeface="楷体_GB2312" pitchFamily="49" charset="-122"/>
                <a:ea typeface="楷体_GB2312" pitchFamily="49" charset="-122"/>
              </a:rPr>
              <a:t>）</a:t>
            </a:r>
            <a:r>
              <a:rPr lang="zh-CN" altLang="en-US" sz="2300" b="1" dirty="0" smtClean="0">
                <a:latin typeface="楷体_GB2312" pitchFamily="49" charset="-122"/>
                <a:ea typeface="楷体_GB2312" pitchFamily="49" charset="-122"/>
              </a:rPr>
              <a:t>。</a:t>
            </a:r>
            <a:endParaRPr lang="en-US" altLang="zh-CN" sz="2300" b="1" dirty="0" smtClean="0">
              <a:latin typeface="楷体_GB2312" pitchFamily="49" charset="-122"/>
              <a:ea typeface="楷体_GB2312" pitchFamily="49" charset="-122"/>
            </a:endParaRPr>
          </a:p>
          <a:p>
            <a:r>
              <a:rPr lang="zh-CN" altLang="en-US" sz="2300" b="1" dirty="0">
                <a:solidFill>
                  <a:srgbClr val="FF0000"/>
                </a:solidFill>
                <a:latin typeface="楷体" panose="02010609060101010101" charset="-122"/>
                <a:ea typeface="楷体" panose="02010609060101010101" charset="-122"/>
                <a:sym typeface="+mn-ea"/>
              </a:rPr>
              <a:t>从内容产制到社会交往：自媒体层面更强调的是基于内容个性化的自主创造；而社会化媒体更强调的是在内容互动之后的社会交往以及由此形成的新型社会关系。</a:t>
            </a:r>
            <a:endParaRPr lang="en-US" altLang="zh-CN" sz="2300" b="1" dirty="0">
              <a:solidFill>
                <a:srgbClr val="FF0000"/>
              </a:solidFill>
              <a:latin typeface="楷体" panose="02010609060101010101" charset="-122"/>
              <a:ea typeface="楷体" panose="02010609060101010101" charset="-122"/>
            </a:endParaRPr>
          </a:p>
          <a:p>
            <a:r>
              <a:rPr lang="zh-CN" altLang="en-US" sz="2300" b="1" dirty="0">
                <a:solidFill>
                  <a:srgbClr val="FF0000"/>
                </a:solidFill>
                <a:latin typeface="楷体" panose="02010609060101010101" charset="-122"/>
                <a:ea typeface="楷体" panose="02010609060101010101" charset="-122"/>
                <a:sym typeface="+mn-ea"/>
              </a:rPr>
              <a:t>从桌面互联为基础产生的自媒体到移动互联为基础的社会化媒体。</a:t>
            </a:r>
            <a:endParaRPr lang="en-US" altLang="zh-CN" sz="2300" b="1" dirty="0">
              <a:solidFill>
                <a:srgbClr val="FF0000"/>
              </a:solidFill>
              <a:latin typeface="楷体" panose="02010609060101010101" charset="-122"/>
              <a:ea typeface="楷体" panose="02010609060101010101" charset="-122"/>
            </a:endParaRPr>
          </a:p>
          <a:p>
            <a:r>
              <a:rPr lang="zh-CN" altLang="en-US" sz="2300" b="1" dirty="0">
                <a:solidFill>
                  <a:srgbClr val="FF0000"/>
                </a:solidFill>
                <a:latin typeface="楷体" panose="02010609060101010101" charset="-122"/>
                <a:ea typeface="楷体" panose="02010609060101010101" charset="-122"/>
                <a:sym typeface="+mn-ea"/>
              </a:rPr>
              <a:t>社会化媒体的出现是互联网融入整个人类社会，形成新的网络社会结构的必然结果。</a:t>
            </a:r>
            <a:endParaRPr lang="zh-CN" altLang="en-US" sz="2300" b="1" dirty="0">
              <a:solidFill>
                <a:srgbClr val="FF0000"/>
              </a:solidFill>
              <a:latin typeface="楷体_GB2312" pitchFamily="49" charset="-122"/>
              <a:ea typeface="楷体_GB2312" pitchFamily="49" charset="-122"/>
            </a:endParaRP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755650" y="1236927"/>
            <a:ext cx="7920038" cy="3688292"/>
          </a:xfrm>
          <a:prstGeom prst="rect">
            <a:avLst/>
          </a:prstGeom>
          <a:noFill/>
          <a:ln w="9525">
            <a:noFill/>
            <a:miter lim="800000"/>
            <a:headEnd/>
            <a:tailEnd/>
          </a:ln>
          <a:effectLst/>
        </p:spPr>
      </p:pic>
      <p:sp>
        <p:nvSpPr>
          <p:cNvPr id="29699" name="Rectangle 2"/>
          <p:cNvSpPr>
            <a:spLocks noChangeArrowheads="1"/>
          </p:cNvSpPr>
          <p:nvPr/>
        </p:nvSpPr>
        <p:spPr bwMode="auto">
          <a:xfrm>
            <a:off x="755650" y="381000"/>
            <a:ext cx="7931150" cy="736865"/>
          </a:xfrm>
          <a:prstGeom prst="rect">
            <a:avLst/>
          </a:prstGeom>
          <a:noFill/>
          <a:ln w="9525">
            <a:noFill/>
            <a:miter lim="800000"/>
          </a:ln>
          <a:effectLst/>
        </p:spPr>
        <p:txBody>
          <a:bodyPr anchor="ctr"/>
          <a:lstStyle/>
          <a:p>
            <a:r>
              <a:rPr lang="zh-CN" altLang="en-US" sz="4400" b="1">
                <a:latin typeface="楷体_GB2312" pitchFamily="49" charset="-122"/>
                <a:ea typeface="楷体_GB2312" pitchFamily="49" charset="-122"/>
              </a:rPr>
              <a:t>社会化媒体</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27000" y="355600"/>
            <a:ext cx="8890000" cy="4991100"/>
          </a:xfrm>
          <a:prstGeom prst="rect">
            <a:avLst/>
          </a:prstGeom>
        </p:spPr>
      </p:pic>
    </p:spTree>
    <p:extLst>
      <p:ext uri="{BB962C8B-B14F-4D97-AF65-F5344CB8AC3E}">
        <p14:creationId xmlns:p14="http://schemas.microsoft.com/office/powerpoint/2010/main" val="25262119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42911" y="714360"/>
            <a:ext cx="8002587" cy="589905"/>
          </a:xfrm>
        </p:spPr>
        <p:txBody>
          <a:bodyPr/>
          <a:lstStyle/>
          <a:p>
            <a:r>
              <a:rPr lang="zh-CN" altLang="en-US" sz="4000" b="1" dirty="0" smtClean="0">
                <a:latin typeface="楷体_GB2312" pitchFamily="49" charset="-122"/>
                <a:ea typeface="楷体_GB2312" pitchFamily="49" charset="-122"/>
              </a:rPr>
              <a:t>网络社会中的新媒体：社会化媒体</a:t>
            </a:r>
            <a:endParaRPr lang="zh-CN" altLang="en-US" sz="4000" b="1" dirty="0">
              <a:ea typeface="楷体_GB2312" pitchFamily="49" charset="-122"/>
            </a:endParaRPr>
          </a:p>
        </p:txBody>
      </p:sp>
      <p:sp>
        <p:nvSpPr>
          <p:cNvPr id="33795" name="Rectangle 3"/>
          <p:cNvSpPr>
            <a:spLocks noGrp="1" noChangeArrowheads="1"/>
          </p:cNvSpPr>
          <p:nvPr>
            <p:ph idx="1"/>
          </p:nvPr>
        </p:nvSpPr>
        <p:spPr>
          <a:xfrm>
            <a:off x="684213" y="1596761"/>
            <a:ext cx="7200900" cy="3178968"/>
          </a:xfrm>
        </p:spPr>
        <p:txBody>
          <a:bodyPr>
            <a:normAutofit lnSpcReduction="10000"/>
          </a:bodyPr>
          <a:lstStyle/>
          <a:p>
            <a:r>
              <a:rPr lang="en-US" altLang="zh-CN" sz="2800" dirty="0">
                <a:solidFill>
                  <a:srgbClr val="000066"/>
                </a:solidFill>
              </a:rPr>
              <a:t> </a:t>
            </a:r>
            <a:r>
              <a:rPr lang="zh-CN" altLang="en-US" sz="2800" b="1" i="1" u="sng" dirty="0" smtClean="0">
                <a:solidFill>
                  <a:srgbClr val="3E708E"/>
                </a:solidFill>
                <a:effectLst>
                  <a:outerShdw blurRad="38100" dist="38100" dir="2700000" algn="tl">
                    <a:srgbClr val="C0C0C0"/>
                  </a:outerShdw>
                </a:effectLst>
                <a:latin typeface="楷体_GB2312" pitchFamily="49" charset="-122"/>
                <a:ea typeface="楷体_GB2312" pitchFamily="49" charset="-122"/>
              </a:rPr>
              <a:t>参与</a:t>
            </a:r>
            <a:r>
              <a:rPr lang="zh-CN" altLang="en-US" sz="2800" b="1" dirty="0">
                <a:latin typeface="楷体_GB2312" pitchFamily="49" charset="-122"/>
                <a:ea typeface="楷体_GB2312" pitchFamily="49" charset="-122"/>
              </a:rPr>
              <a:t>：社会化媒体可以激发感兴趣的人主动地贡献和反馈，它模糊了媒体和受众之间的界限</a:t>
            </a:r>
            <a:r>
              <a:rPr lang="en-US" altLang="zh-CN" sz="2800" b="1" dirty="0" smtClean="0">
                <a:latin typeface="楷体_GB2312" pitchFamily="49" charset="-122"/>
                <a:ea typeface="楷体_GB2312" pitchFamily="49" charset="-122"/>
              </a:rPr>
              <a:t>;</a:t>
            </a:r>
          </a:p>
          <a:p>
            <a:r>
              <a:rPr lang="zh-CN" altLang="zh-CN" sz="2800" b="1" i="1" u="sng" dirty="0">
                <a:solidFill>
                  <a:srgbClr val="3E708E"/>
                </a:solidFill>
                <a:effectLst>
                  <a:outerShdw blurRad="38100" dist="38100" dir="2700000" algn="tl">
                    <a:srgbClr val="C0C0C0"/>
                  </a:outerShdw>
                </a:effectLst>
                <a:latin typeface="楷体_GB2312" pitchFamily="49" charset="-122"/>
                <a:ea typeface="楷体_GB2312" pitchFamily="49" charset="-122"/>
              </a:rPr>
              <a:t> </a:t>
            </a:r>
            <a:r>
              <a:rPr lang="zh-CN" altLang="en-US" sz="2800" b="1" i="1" u="sng" dirty="0" smtClean="0">
                <a:solidFill>
                  <a:srgbClr val="3E708E"/>
                </a:solidFill>
                <a:effectLst>
                  <a:outerShdw blurRad="38100" dist="38100" dir="2700000" algn="tl">
                    <a:srgbClr val="C0C0C0"/>
                  </a:outerShdw>
                </a:effectLst>
                <a:latin typeface="楷体_GB2312" pitchFamily="49" charset="-122"/>
                <a:ea typeface="楷体_GB2312" pitchFamily="49" charset="-122"/>
              </a:rPr>
              <a:t>公开</a:t>
            </a:r>
            <a:r>
              <a:rPr lang="zh-CN" altLang="en-US" sz="2800" b="1" dirty="0">
                <a:latin typeface="楷体_GB2312" pitchFamily="49" charset="-122"/>
                <a:ea typeface="楷体_GB2312" pitchFamily="49" charset="-122"/>
              </a:rPr>
              <a:t>：大部分的社会化媒体都可以免费参与其中，他们鼓励人们评论、反馈和分享信息。参与和利用社会化媒体中的内容几乎没有任何的障碍</a:t>
            </a:r>
            <a:r>
              <a:rPr lang="en-US" altLang="zh-CN" sz="2800" b="1" dirty="0">
                <a:latin typeface="楷体_GB2312" pitchFamily="49" charset="-122"/>
                <a:ea typeface="楷体_GB2312" pitchFamily="49" charset="-122"/>
              </a:rPr>
              <a:t>;</a:t>
            </a:r>
            <a:endParaRPr lang="en-US" altLang="zh-CN" sz="2800" b="1" dirty="0">
              <a:solidFill>
                <a:srgbClr val="000066"/>
              </a:solidFill>
              <a:latin typeface="楷体_GB2312" pitchFamily="49" charset="-122"/>
              <a:ea typeface="楷体_GB2312"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42911" y="714360"/>
            <a:ext cx="8002587" cy="589905"/>
          </a:xfrm>
        </p:spPr>
        <p:txBody>
          <a:bodyPr/>
          <a:lstStyle/>
          <a:p>
            <a:r>
              <a:rPr lang="zh-CN" altLang="en-US" sz="4000" b="1" dirty="0" smtClean="0">
                <a:latin typeface="楷体_GB2312" pitchFamily="49" charset="-122"/>
                <a:ea typeface="楷体_GB2312" pitchFamily="49" charset="-122"/>
              </a:rPr>
              <a:t>网络社会中的新媒体：社会化媒体</a:t>
            </a:r>
            <a:endParaRPr lang="zh-CN" altLang="en-US" sz="4000" b="1" dirty="0">
              <a:ea typeface="楷体_GB2312" pitchFamily="49" charset="-122"/>
            </a:endParaRPr>
          </a:p>
        </p:txBody>
      </p:sp>
      <p:sp>
        <p:nvSpPr>
          <p:cNvPr id="34819" name="Rectangle 3"/>
          <p:cNvSpPr>
            <a:spLocks noGrp="1" noChangeArrowheads="1"/>
          </p:cNvSpPr>
          <p:nvPr>
            <p:ph idx="1"/>
          </p:nvPr>
        </p:nvSpPr>
        <p:spPr>
          <a:xfrm>
            <a:off x="539751" y="1537229"/>
            <a:ext cx="7705725" cy="3595688"/>
          </a:xfrm>
        </p:spPr>
        <p:txBody>
          <a:bodyPr>
            <a:normAutofit lnSpcReduction="10000"/>
          </a:bodyPr>
          <a:lstStyle/>
          <a:p>
            <a:r>
              <a:rPr lang="en-US" altLang="zh-CN" sz="2600" b="1" dirty="0">
                <a:latin typeface="楷体_GB2312" pitchFamily="49" charset="-122"/>
                <a:ea typeface="楷体_GB2312" pitchFamily="49" charset="-122"/>
              </a:rPr>
              <a:t> </a:t>
            </a:r>
            <a:r>
              <a:rPr lang="zh-CN" altLang="en-US" sz="2600" b="1" dirty="0" smtClean="0">
                <a:latin typeface="楷体_GB2312" pitchFamily="49" charset="-122"/>
                <a:ea typeface="楷体_GB2312" pitchFamily="49" charset="-122"/>
              </a:rPr>
              <a:t> </a:t>
            </a:r>
            <a:r>
              <a:rPr lang="zh-CN" altLang="en-US" sz="2600" b="1" i="1" u="sng" dirty="0" smtClean="0">
                <a:solidFill>
                  <a:srgbClr val="3E708E"/>
                </a:solidFill>
                <a:effectLst>
                  <a:outerShdw blurRad="38100" dist="38100" dir="2700000" algn="tl">
                    <a:srgbClr val="C0C0C0"/>
                  </a:outerShdw>
                </a:effectLst>
                <a:latin typeface="楷体_GB2312" pitchFamily="49" charset="-122"/>
                <a:ea typeface="楷体_GB2312" pitchFamily="49" charset="-122"/>
              </a:rPr>
              <a:t>交流</a:t>
            </a:r>
            <a:r>
              <a:rPr lang="zh-CN" altLang="en-US" sz="2600" b="1" dirty="0" smtClean="0">
                <a:latin typeface="楷体_GB2312" pitchFamily="49" charset="-122"/>
                <a:ea typeface="楷体_GB2312" pitchFamily="49" charset="-122"/>
              </a:rPr>
              <a:t>：相对于传统</a:t>
            </a:r>
            <a:r>
              <a:rPr lang="zh-CN" altLang="en-US" sz="2600" b="1" dirty="0">
                <a:latin typeface="楷体_GB2312" pitchFamily="49" charset="-122"/>
                <a:ea typeface="楷体_GB2312" pitchFamily="49" charset="-122"/>
              </a:rPr>
              <a:t>媒体以</a:t>
            </a:r>
            <a:r>
              <a:rPr lang="zh-CN" altLang="en-US" sz="2600" b="1" dirty="0">
                <a:latin typeface="楷体" panose="02010609060101010101" charset="-122"/>
                <a:ea typeface="楷体_GB2312" pitchFamily="49" charset="-122"/>
              </a:rPr>
              <a:t>“</a:t>
            </a:r>
            <a:r>
              <a:rPr lang="zh-CN" altLang="en-US" sz="2600" b="1" dirty="0">
                <a:latin typeface="楷体_GB2312" pitchFamily="49" charset="-122"/>
                <a:ea typeface="楷体_GB2312" pitchFamily="49" charset="-122"/>
              </a:rPr>
              <a:t>播出</a:t>
            </a:r>
            <a:r>
              <a:rPr lang="zh-CN" altLang="en-US" sz="2600" b="1" dirty="0">
                <a:latin typeface="楷体" panose="02010609060101010101" charset="-122"/>
                <a:ea typeface="楷体_GB2312" pitchFamily="49" charset="-122"/>
              </a:rPr>
              <a:t>”</a:t>
            </a:r>
            <a:r>
              <a:rPr lang="zh-CN" altLang="en-US" sz="2600" b="1" dirty="0">
                <a:latin typeface="楷体_GB2312" pitchFamily="49" charset="-122"/>
                <a:ea typeface="楷体_GB2312" pitchFamily="49" charset="-122"/>
              </a:rPr>
              <a:t>的形式，将内容单向传递给受</a:t>
            </a:r>
            <a:r>
              <a:rPr lang="zh-CN" altLang="en-US" sz="2600" b="1" dirty="0" smtClean="0">
                <a:latin typeface="楷体_GB2312" pitchFamily="49" charset="-122"/>
                <a:ea typeface="楷体_GB2312" pitchFamily="49" charset="-122"/>
              </a:rPr>
              <a:t>众；自媒体更多的注重自身的内容生产而言，社会化媒体则更注重交流沟通。</a:t>
            </a:r>
            <a:endParaRPr lang="en-US" altLang="zh-CN" sz="2600" b="1" dirty="0">
              <a:latin typeface="楷体_GB2312" pitchFamily="49" charset="-122"/>
              <a:ea typeface="楷体_GB2312" pitchFamily="49" charset="-122"/>
            </a:endParaRPr>
          </a:p>
          <a:p>
            <a:r>
              <a:rPr lang="zh-CN" altLang="en-US" sz="2600" b="1" dirty="0">
                <a:latin typeface="楷体_GB2312" pitchFamily="49" charset="-122"/>
                <a:ea typeface="楷体_GB2312" pitchFamily="49" charset="-122"/>
              </a:rPr>
              <a:t> </a:t>
            </a:r>
            <a:r>
              <a:rPr lang="zh-CN" altLang="en-US" sz="2600" b="1" i="1" u="sng" dirty="0" smtClean="0">
                <a:solidFill>
                  <a:srgbClr val="3E708E"/>
                </a:solidFill>
                <a:effectLst>
                  <a:outerShdw blurRad="38100" dist="38100" dir="2700000" algn="tl">
                    <a:srgbClr val="C0C0C0"/>
                  </a:outerShdw>
                </a:effectLst>
                <a:latin typeface="楷体_GB2312" pitchFamily="49" charset="-122"/>
                <a:ea typeface="楷体_GB2312" pitchFamily="49" charset="-122"/>
              </a:rPr>
              <a:t>社</a:t>
            </a:r>
            <a:r>
              <a:rPr lang="zh-CN" altLang="en-US" sz="2600" b="1" i="1" u="sng" dirty="0">
                <a:solidFill>
                  <a:srgbClr val="3E708E"/>
                </a:solidFill>
                <a:effectLst>
                  <a:outerShdw blurRad="38100" dist="38100" dir="2700000" algn="tl">
                    <a:srgbClr val="C0C0C0"/>
                  </a:outerShdw>
                </a:effectLst>
                <a:latin typeface="楷体_GB2312" pitchFamily="49" charset="-122"/>
                <a:ea typeface="楷体_GB2312" pitchFamily="49" charset="-122"/>
              </a:rPr>
              <a:t>区化</a:t>
            </a:r>
            <a:r>
              <a:rPr lang="zh-CN" altLang="en-US" sz="2600" b="1" dirty="0">
                <a:latin typeface="楷体_GB2312" pitchFamily="49" charset="-122"/>
                <a:ea typeface="楷体_GB2312" pitchFamily="49" charset="-122"/>
              </a:rPr>
              <a:t>：在社会化媒体中，人们可以很快地形成一个社区，并以诸如摄影、政治话题或者电视剧等共同感兴趣的内容为话题，进行充分的交流</a:t>
            </a:r>
            <a:r>
              <a:rPr lang="en-US" altLang="zh-CN" sz="2600" b="1" dirty="0">
                <a:latin typeface="楷体_GB2312" pitchFamily="49" charset="-122"/>
                <a:ea typeface="楷体_GB2312" pitchFamily="49" charset="-122"/>
              </a:rPr>
              <a:t>;</a:t>
            </a:r>
          </a:p>
          <a:p>
            <a:r>
              <a:rPr lang="zh-CN" altLang="en-US" sz="2600" b="1" dirty="0">
                <a:latin typeface="楷体_GB2312" pitchFamily="49" charset="-122"/>
                <a:ea typeface="楷体_GB2312" pitchFamily="49" charset="-122"/>
              </a:rPr>
              <a:t> </a:t>
            </a:r>
            <a:r>
              <a:rPr lang="zh-CN" altLang="en-US" sz="2600" b="1" i="1" u="sng" dirty="0" smtClean="0">
                <a:solidFill>
                  <a:srgbClr val="3E708E"/>
                </a:solidFill>
                <a:effectLst>
                  <a:outerShdw blurRad="38100" dist="38100" dir="2700000" algn="tl">
                    <a:srgbClr val="C0C0C0"/>
                  </a:outerShdw>
                </a:effectLst>
                <a:latin typeface="楷体_GB2312" pitchFamily="49" charset="-122"/>
                <a:ea typeface="楷体_GB2312" pitchFamily="49" charset="-122"/>
              </a:rPr>
              <a:t>连</a:t>
            </a:r>
            <a:r>
              <a:rPr lang="zh-CN" altLang="en-US" sz="2600" b="1" i="1" u="sng" dirty="0">
                <a:solidFill>
                  <a:srgbClr val="3E708E"/>
                </a:solidFill>
                <a:effectLst>
                  <a:outerShdw blurRad="38100" dist="38100" dir="2700000" algn="tl">
                    <a:srgbClr val="C0C0C0"/>
                  </a:outerShdw>
                </a:effectLst>
                <a:latin typeface="楷体_GB2312" pitchFamily="49" charset="-122"/>
                <a:ea typeface="楷体_GB2312" pitchFamily="49" charset="-122"/>
              </a:rPr>
              <a:t>通性</a:t>
            </a:r>
            <a:r>
              <a:rPr lang="zh-CN" altLang="en-US" sz="2600" b="1" dirty="0">
                <a:latin typeface="楷体_GB2312" pitchFamily="49" charset="-122"/>
                <a:ea typeface="楷体_GB2312" pitchFamily="49" charset="-122"/>
              </a:rPr>
              <a:t>：大部分的社会化媒体都具有强大的连通性，通过链接，将多种媒体融合到一起。</a:t>
            </a:r>
            <a:endParaRPr lang="zh-CN" altLang="en-US" sz="3000" b="1" dirty="0">
              <a:latin typeface="楷体" panose="02010609060101010101" charset="-122"/>
              <a:ea typeface="楷体" panose="02010609060101010101" charset="-122"/>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535765"/>
            <a:ext cx="7772400" cy="525785"/>
          </a:xfrm>
        </p:spPr>
        <p:txBody>
          <a:bodyPr/>
          <a:lstStyle/>
          <a:p>
            <a:r>
              <a:rPr lang="zh-CN" altLang="en-US" sz="3500" b="1" dirty="0" smtClean="0">
                <a:latin typeface="楷体_GB2312" pitchFamily="49" charset="-122"/>
                <a:ea typeface="楷体_GB2312" pitchFamily="49" charset="-122"/>
              </a:rPr>
              <a:t>网络社会中的新媒体：社会化媒体</a:t>
            </a:r>
            <a:endParaRPr lang="zh-CN" altLang="en-US" sz="3500" dirty="0"/>
          </a:p>
        </p:txBody>
      </p:sp>
      <p:sp>
        <p:nvSpPr>
          <p:cNvPr id="3" name="内容占位符 2"/>
          <p:cNvSpPr>
            <a:spLocks noGrp="1"/>
          </p:cNvSpPr>
          <p:nvPr>
            <p:ph idx="1"/>
          </p:nvPr>
        </p:nvSpPr>
        <p:spPr>
          <a:xfrm>
            <a:off x="357158" y="1237320"/>
            <a:ext cx="8501122" cy="4226728"/>
          </a:xfrm>
        </p:spPr>
        <p:txBody>
          <a:bodyPr>
            <a:normAutofit/>
          </a:bodyPr>
          <a:lstStyle/>
          <a:p>
            <a:endParaRPr lang="en-US" altLang="zh-CN" sz="2200" b="1" dirty="0" smtClean="0">
              <a:latin typeface="楷体" panose="02010609060101010101" charset="-122"/>
              <a:ea typeface="楷体" panose="02010609060101010101" charset="-122"/>
            </a:endParaRPr>
          </a:p>
          <a:p>
            <a:r>
              <a:rPr lang="zh-CN" altLang="en-US" sz="2200" b="1" dirty="0" smtClean="0">
                <a:latin typeface="楷体" panose="02010609060101010101" charset="-122"/>
                <a:ea typeface="楷体" panose="02010609060101010101" charset="-122"/>
              </a:rPr>
              <a:t>理解</a:t>
            </a:r>
            <a:r>
              <a:rPr lang="zh-CN" altLang="en-US" sz="2200" b="1" dirty="0" smtClean="0">
                <a:latin typeface="楷体" panose="02010609060101010101" charset="-122"/>
                <a:ea typeface="楷体" panose="02010609060101010101" charset="-122"/>
              </a:rPr>
              <a:t>社会化媒体不能仅仅只从</a:t>
            </a:r>
            <a:r>
              <a:rPr lang="zh-CN" altLang="en-US" sz="2200" b="1" u="sng" dirty="0" smtClean="0">
                <a:latin typeface="楷体" panose="02010609060101010101" charset="-122"/>
                <a:ea typeface="楷体" panose="02010609060101010101" charset="-122"/>
              </a:rPr>
              <a:t>新闻产制</a:t>
            </a:r>
            <a:r>
              <a:rPr lang="zh-CN" altLang="en-US" sz="2200" b="1" dirty="0" smtClean="0">
                <a:latin typeface="楷体" panose="02010609060101010101" charset="-122"/>
                <a:ea typeface="楷体" panose="02010609060101010101" charset="-122"/>
              </a:rPr>
              <a:t>的角度来切入，还需要注意到社会化媒体正在形成一系列</a:t>
            </a:r>
            <a:r>
              <a:rPr lang="zh-CN" altLang="en-US" sz="2200" b="1" u="sng" dirty="0" smtClean="0">
                <a:latin typeface="楷体" panose="02010609060101010101" charset="-122"/>
                <a:ea typeface="楷体" panose="02010609060101010101" charset="-122"/>
              </a:rPr>
              <a:t>内在的机制</a:t>
            </a:r>
            <a:r>
              <a:rPr lang="zh-CN" altLang="en-US" sz="2200" b="1" dirty="0" smtClean="0">
                <a:latin typeface="楷体" panose="02010609060101010101" charset="-122"/>
                <a:ea typeface="楷体" panose="02010609060101010101" charset="-122"/>
              </a:rPr>
              <a:t>，这些机制是因为社会化媒体融入社会结构后逐渐生成的。</a:t>
            </a:r>
            <a:endParaRPr lang="en-US" altLang="zh-CN" sz="2200" b="1" dirty="0" smtClean="0">
              <a:latin typeface="楷体" panose="02010609060101010101" charset="-122"/>
              <a:ea typeface="楷体" panose="02010609060101010101" charset="-122"/>
            </a:endParaRPr>
          </a:p>
          <a:p>
            <a:r>
              <a:rPr lang="zh-CN" altLang="en-US" sz="2200" b="1" dirty="0" smtClean="0">
                <a:latin typeface="楷体" panose="02010609060101010101" charset="-122"/>
                <a:ea typeface="楷体" panose="02010609060101010101" charset="-122"/>
              </a:rPr>
              <a:t>例如，社会化媒体持续发展背后的</a:t>
            </a:r>
            <a:r>
              <a:rPr lang="zh-CN" altLang="en-US" sz="2200" b="1" i="1" u="sng" dirty="0" smtClean="0">
                <a:latin typeface="楷体" panose="02010609060101010101" charset="-122"/>
                <a:ea typeface="楷体" panose="02010609060101010101" charset="-122"/>
              </a:rPr>
              <a:t>注意力循环</a:t>
            </a:r>
            <a:r>
              <a:rPr lang="zh-CN" altLang="en-US" sz="2200" b="1" dirty="0" smtClean="0">
                <a:latin typeface="楷体" panose="02010609060101010101" charset="-122"/>
                <a:ea typeface="楷体" panose="02010609060101010101" charset="-122"/>
              </a:rPr>
              <a:t>（</a:t>
            </a:r>
            <a:r>
              <a:rPr lang="en-US" sz="2200" b="1" dirty="0" smtClean="0">
                <a:latin typeface="楷体" panose="02010609060101010101" charset="-122"/>
                <a:ea typeface="楷体" panose="02010609060101010101" charset="-122"/>
              </a:rPr>
              <a:t>attention loop</a:t>
            </a:r>
            <a:r>
              <a:rPr lang="zh-CN" altLang="en-US" sz="2200" b="1" dirty="0" smtClean="0">
                <a:latin typeface="楷体" panose="02010609060101010101" charset="-122"/>
                <a:ea typeface="楷体" panose="02010609060101010101" charset="-122"/>
              </a:rPr>
              <a:t>）</a:t>
            </a:r>
            <a:r>
              <a:rPr lang="zh-CN" altLang="en-US" sz="2200" b="1" dirty="0" smtClean="0">
                <a:latin typeface="楷体" panose="02010609060101010101" charset="-122"/>
                <a:ea typeface="楷体" panose="02010609060101010101" charset="-122"/>
              </a:rPr>
              <a:t>。</a:t>
            </a:r>
            <a:endParaRPr lang="en-US" altLang="zh-CN" sz="2200" b="1" dirty="0" smtClean="0">
              <a:latin typeface="楷体" panose="02010609060101010101" charset="-122"/>
              <a:ea typeface="楷体" panose="02010609060101010101" charset="-122"/>
            </a:endParaRPr>
          </a:p>
          <a:p>
            <a:pPr lvl="1"/>
            <a:endParaRPr lang="en-US" b="1" dirty="0">
              <a:latin typeface="楷体" panose="02010609060101010101" charset="-122"/>
              <a:ea typeface="楷体" panose="02010609060101010101" charset="-122"/>
            </a:endParaRPr>
          </a:p>
          <a:p>
            <a:pPr lvl="1"/>
            <a:r>
              <a:rPr lang="en-US" b="1" dirty="0" smtClean="0">
                <a:latin typeface="楷体" panose="02010609060101010101" charset="-122"/>
                <a:ea typeface="楷体" panose="02010609060101010101" charset="-122"/>
              </a:rPr>
              <a:t>2009</a:t>
            </a:r>
            <a:r>
              <a:rPr lang="zh-CN" altLang="en-US" b="1" dirty="0" smtClean="0">
                <a:latin typeface="楷体" panose="02010609060101010101" charset="-122"/>
                <a:ea typeface="楷体" panose="02010609060101010101" charset="-122"/>
              </a:rPr>
              <a:t>年，胡伯曼等人研究了</a:t>
            </a:r>
            <a:r>
              <a:rPr lang="en-US" b="1" dirty="0" smtClean="0">
                <a:latin typeface="楷体" panose="02010609060101010101" charset="-122"/>
                <a:ea typeface="楷体" panose="02010609060101010101" charset="-122"/>
              </a:rPr>
              <a:t>YouTube</a:t>
            </a:r>
            <a:r>
              <a:rPr lang="zh-CN" altLang="en-US" b="1" dirty="0" smtClean="0">
                <a:latin typeface="楷体" panose="02010609060101010101" charset="-122"/>
                <a:ea typeface="楷体" panose="02010609060101010101" charset="-122"/>
              </a:rPr>
              <a:t>视频社区并发现用户上传视频的积极性与他所受到的关注正相关</a:t>
            </a:r>
            <a:r>
              <a:rPr lang="en-US" b="1" dirty="0" smtClean="0">
                <a:latin typeface="楷体" panose="02010609060101010101" charset="-122"/>
                <a:ea typeface="楷体" panose="02010609060101010101" charset="-122"/>
              </a:rPr>
              <a:t>(</a:t>
            </a:r>
            <a:r>
              <a:rPr lang="en-US" b="1" dirty="0" smtClean="0">
                <a:latin typeface="楷体" panose="02010609060101010101" charset="-122"/>
                <a:ea typeface="楷体" panose="02010609060101010101" charset="-122"/>
                <a:hlinkClick r:id="" action="ppaction://hlinkfile" tooltip="Huberman, 2009 #14"/>
              </a:rPr>
              <a:t>Huberman等, 2009</a:t>
            </a:r>
            <a:r>
              <a:rPr lang="en-US" b="1" dirty="0" smtClean="0">
                <a:latin typeface="楷体" panose="02010609060101010101" charset="-122"/>
                <a:ea typeface="楷体" panose="02010609060101010101" charset="-122"/>
              </a:rPr>
              <a:t>)</a:t>
            </a:r>
            <a:r>
              <a:rPr lang="zh-CN" altLang="en-US" b="1" dirty="0" smtClean="0">
                <a:latin typeface="楷体" panose="02010609060101010101" charset="-122"/>
                <a:ea typeface="楷体" panose="02010609060101010101" charset="-122"/>
              </a:rPr>
              <a:t>。</a:t>
            </a:r>
            <a:endParaRPr lang="en-US" altLang="zh-CN" b="1" dirty="0">
              <a:latin typeface="楷体" panose="02010609060101010101" charset="-122"/>
              <a:ea typeface="楷体" panose="02010609060101010101" charset="-122"/>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535765"/>
            <a:ext cx="7772400" cy="525785"/>
          </a:xfrm>
        </p:spPr>
        <p:txBody>
          <a:bodyPr/>
          <a:lstStyle/>
          <a:p>
            <a:r>
              <a:rPr lang="zh-CN" altLang="en-US" sz="3500" b="1" dirty="0" smtClean="0">
                <a:latin typeface="楷体_GB2312" pitchFamily="49" charset="-122"/>
                <a:ea typeface="楷体_GB2312" pitchFamily="49" charset="-122"/>
              </a:rPr>
              <a:t>网络社会中的新媒体：社会化媒体</a:t>
            </a:r>
            <a:endParaRPr lang="zh-CN" altLang="en-US" sz="3500" dirty="0"/>
          </a:p>
        </p:txBody>
      </p:sp>
      <p:sp>
        <p:nvSpPr>
          <p:cNvPr id="3" name="内容占位符 2"/>
          <p:cNvSpPr>
            <a:spLocks noGrp="1"/>
          </p:cNvSpPr>
          <p:nvPr>
            <p:ph idx="1"/>
          </p:nvPr>
        </p:nvSpPr>
        <p:spPr>
          <a:xfrm>
            <a:off x="357158" y="1237320"/>
            <a:ext cx="8501122" cy="4226728"/>
          </a:xfrm>
        </p:spPr>
        <p:txBody>
          <a:bodyPr>
            <a:normAutofit/>
          </a:bodyPr>
          <a:lstStyle/>
          <a:p>
            <a:endParaRPr lang="en-US" altLang="zh-CN" sz="2200" b="1" dirty="0" smtClean="0">
              <a:latin typeface="楷体" panose="02010609060101010101" charset="-122"/>
              <a:ea typeface="楷体" panose="02010609060101010101" charset="-122"/>
            </a:endParaRPr>
          </a:p>
          <a:p>
            <a:r>
              <a:rPr lang="zh-CN" altLang="en-US" sz="2200" b="1" dirty="0" smtClean="0">
                <a:latin typeface="楷体" panose="02010609060101010101" charset="-122"/>
                <a:ea typeface="楷体" panose="02010609060101010101" charset="-122"/>
              </a:rPr>
              <a:t>胡伯曼认为</a:t>
            </a:r>
            <a:r>
              <a:rPr lang="zh-CN" altLang="en-US" sz="2200" b="1" dirty="0" smtClean="0">
                <a:latin typeface="楷体" panose="02010609060101010101" charset="-122"/>
                <a:ea typeface="楷体" panose="02010609060101010101" charset="-122"/>
              </a:rPr>
              <a:t>，之所以在互联网上存在着维基百科和</a:t>
            </a:r>
            <a:r>
              <a:rPr lang="en-US" sz="2200" b="1" dirty="0" smtClean="0">
                <a:latin typeface="楷体" panose="02010609060101010101" charset="-122"/>
                <a:ea typeface="楷体" panose="02010609060101010101" charset="-122"/>
              </a:rPr>
              <a:t>YouTube</a:t>
            </a:r>
            <a:r>
              <a:rPr lang="zh-CN" altLang="en-US" sz="2200" b="1" dirty="0" smtClean="0">
                <a:latin typeface="楷体" panose="02010609060101010101" charset="-122"/>
                <a:ea typeface="楷体" panose="02010609060101010101" charset="-122"/>
              </a:rPr>
              <a:t>这种用户自主上传和管理，却有着大量优质内容的社区，而不会出现经济学中</a:t>
            </a:r>
            <a:r>
              <a:rPr lang="en-US" sz="2200" b="1" dirty="0" smtClean="0">
                <a:latin typeface="楷体" panose="02010609060101010101" charset="-122"/>
                <a:ea typeface="楷体" panose="02010609060101010101" charset="-122"/>
              </a:rPr>
              <a:t>“</a:t>
            </a:r>
            <a:r>
              <a:rPr lang="zh-CN" altLang="en-US" sz="2200" b="1" dirty="0" smtClean="0">
                <a:latin typeface="楷体" panose="02010609060101010101" charset="-122"/>
                <a:ea typeface="楷体" panose="02010609060101010101" charset="-122"/>
              </a:rPr>
              <a:t>公共地（无人管理）的悲剧</a:t>
            </a:r>
            <a:r>
              <a:rPr lang="en-US" sz="2200" b="1" dirty="0" smtClean="0">
                <a:latin typeface="楷体" panose="02010609060101010101" charset="-122"/>
                <a:ea typeface="楷体" panose="02010609060101010101" charset="-122"/>
              </a:rPr>
              <a:t>”</a:t>
            </a:r>
            <a:r>
              <a:rPr lang="zh-CN" altLang="en-US" sz="2200" b="1" dirty="0" smtClean="0">
                <a:latin typeface="楷体" panose="02010609060101010101" charset="-122"/>
                <a:ea typeface="楷体" panose="02010609060101010101" charset="-122"/>
              </a:rPr>
              <a:t>，是因为用户的注意力可以看做是一种货币。</a:t>
            </a:r>
            <a:endParaRPr lang="en-US" altLang="zh-CN" sz="2200" b="1" dirty="0" smtClean="0">
              <a:latin typeface="楷体" panose="02010609060101010101" charset="-122"/>
              <a:ea typeface="楷体" panose="02010609060101010101" charset="-122"/>
            </a:endParaRPr>
          </a:p>
          <a:p>
            <a:r>
              <a:rPr lang="zh-CN" altLang="en-US" sz="2200" b="1" dirty="0" smtClean="0">
                <a:latin typeface="楷体" panose="02010609060101010101" charset="-122"/>
                <a:ea typeface="楷体" panose="02010609060101010101" charset="-122"/>
              </a:rPr>
              <a:t>大量只关注不贡献内容的用户并没有搭便车，而是在使用自己的注意力</a:t>
            </a:r>
            <a:r>
              <a:rPr lang="en-US" sz="2200" b="1" dirty="0" smtClean="0">
                <a:latin typeface="楷体" panose="02010609060101010101" charset="-122"/>
                <a:ea typeface="楷体" panose="02010609060101010101" charset="-122"/>
              </a:rPr>
              <a:t>“</a:t>
            </a:r>
            <a:r>
              <a:rPr lang="zh-CN" altLang="en-US" sz="2200" b="1" dirty="0" smtClean="0">
                <a:latin typeface="楷体" panose="02010609060101010101" charset="-122"/>
                <a:ea typeface="楷体" panose="02010609060101010101" charset="-122"/>
              </a:rPr>
              <a:t>购买</a:t>
            </a:r>
            <a:r>
              <a:rPr lang="en-US" sz="2200" b="1" dirty="0" smtClean="0">
                <a:latin typeface="楷体" panose="02010609060101010101" charset="-122"/>
                <a:ea typeface="楷体" panose="02010609060101010101" charset="-122"/>
              </a:rPr>
              <a:t>”</a:t>
            </a:r>
            <a:r>
              <a:rPr lang="zh-CN" altLang="en-US" sz="2200" b="1" dirty="0" smtClean="0">
                <a:latin typeface="楷体" panose="02010609060101010101" charset="-122"/>
                <a:ea typeface="楷体" panose="02010609060101010101" charset="-122"/>
              </a:rPr>
              <a:t>那些积极用户的资源贡献行为。</a:t>
            </a:r>
            <a:endParaRPr lang="en-US" altLang="zh-CN" sz="2200" b="1" dirty="0" smtClean="0">
              <a:latin typeface="楷体" panose="02010609060101010101" charset="-122"/>
              <a:ea typeface="楷体" panose="02010609060101010101" charset="-122"/>
            </a:endParaRPr>
          </a:p>
          <a:p>
            <a:r>
              <a:rPr lang="zh-CN" altLang="en-US" sz="2200" b="1" dirty="0" smtClean="0">
                <a:latin typeface="楷体" panose="02010609060101010101" charset="-122"/>
                <a:ea typeface="楷体" panose="02010609060101010101" charset="-122"/>
              </a:rPr>
              <a:t>自由交易的市场机制在虚拟世界再次起作用，注意力作为货币，调节着内容的生产。</a:t>
            </a:r>
            <a:endParaRPr lang="zh-CN" altLang="en-US" sz="2200" b="1" dirty="0">
              <a:latin typeface="楷体" panose="02010609060101010101" charset="-122"/>
              <a:ea typeface="楷体" panose="02010609060101010101" charset="-122"/>
            </a:endParaRPr>
          </a:p>
        </p:txBody>
      </p:sp>
    </p:spTree>
    <p:extLst>
      <p:ext uri="{BB962C8B-B14F-4D97-AF65-F5344CB8AC3E}">
        <p14:creationId xmlns:p14="http://schemas.microsoft.com/office/powerpoint/2010/main" val="21680406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807500911"/>
              </p:ext>
            </p:extLst>
          </p:nvPr>
        </p:nvGraphicFramePr>
        <p:xfrm>
          <a:off x="837565" y="697260"/>
          <a:ext cx="7772400" cy="45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kumimoji="1" lang="zh-CN" altLang="en-US"/>
          </a:p>
        </p:txBody>
      </p:sp>
      <p:pic>
        <p:nvPicPr>
          <p:cNvPr id="6" name="内容占位符 5"/>
          <p:cNvPicPr>
            <a:picLocks noGrp="1" noChangeAspect="1"/>
          </p:cNvPicPr>
          <p:nvPr>
            <p:ph idx="1"/>
          </p:nvPr>
        </p:nvPicPr>
        <p:blipFill>
          <a:blip r:embed="rId2"/>
          <a:srcRect t="7672" b="7672"/>
          <a:stretch>
            <a:fillRect/>
          </a:stretch>
        </p:blipFill>
        <p:spPr/>
      </p:pic>
    </p:spTree>
    <p:extLst>
      <p:ext uri="{BB962C8B-B14F-4D97-AF65-F5344CB8AC3E}">
        <p14:creationId xmlns:p14="http://schemas.microsoft.com/office/powerpoint/2010/main" val="50161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New media</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en-US" altLang="zh-CN" sz="2400" dirty="0"/>
              <a:t>New media are forms of media that </a:t>
            </a:r>
            <a:endParaRPr lang="en-US" altLang="zh-CN" sz="2400" dirty="0" smtClean="0"/>
          </a:p>
          <a:p>
            <a:pPr lvl="1"/>
            <a:r>
              <a:rPr lang="en-US" altLang="zh-CN" sz="2000" dirty="0" smtClean="0"/>
              <a:t>are </a:t>
            </a:r>
            <a:r>
              <a:rPr lang="en-US" altLang="zh-CN" sz="2000" dirty="0"/>
              <a:t>native to computers</a:t>
            </a:r>
            <a:r>
              <a:rPr lang="en-US" altLang="zh-CN" sz="2000" dirty="0" smtClean="0"/>
              <a:t>,</a:t>
            </a:r>
          </a:p>
          <a:p>
            <a:pPr lvl="1"/>
            <a:r>
              <a:rPr lang="en-US" altLang="zh-CN" sz="2000" dirty="0" smtClean="0"/>
              <a:t>computational </a:t>
            </a:r>
          </a:p>
          <a:p>
            <a:pPr lvl="1"/>
            <a:r>
              <a:rPr lang="en-US" altLang="zh-CN" sz="2000" dirty="0" smtClean="0"/>
              <a:t>and </a:t>
            </a:r>
            <a:r>
              <a:rPr lang="en-US" altLang="zh-CN" sz="2000" dirty="0"/>
              <a:t>relying on computers for redistribution. </a:t>
            </a:r>
            <a:endParaRPr lang="en-US" altLang="zh-CN" sz="2000" dirty="0" smtClean="0"/>
          </a:p>
          <a:p>
            <a:r>
              <a:rPr lang="en-US" altLang="zh-CN" sz="2400" dirty="0" smtClean="0"/>
              <a:t>Some </a:t>
            </a:r>
            <a:r>
              <a:rPr lang="en-US" altLang="zh-CN" sz="2400" dirty="0"/>
              <a:t>examples of new media are </a:t>
            </a:r>
            <a:endParaRPr lang="en-US" altLang="zh-CN" sz="2400" dirty="0" smtClean="0"/>
          </a:p>
          <a:p>
            <a:pPr lvl="1"/>
            <a:r>
              <a:rPr lang="en-US" altLang="zh-CN" sz="2000" dirty="0" smtClean="0"/>
              <a:t>telephones</a:t>
            </a:r>
            <a:r>
              <a:rPr lang="en-US" altLang="zh-CN" sz="2000" dirty="0"/>
              <a:t>, computers, virtual worlds, single media, website games, human-computer interface, computer animation and interactive computer installations</a:t>
            </a:r>
            <a:r>
              <a:rPr lang="en-US" altLang="zh-CN" sz="2000" dirty="0" smtClean="0"/>
              <a:t>.</a:t>
            </a:r>
          </a:p>
          <a:p>
            <a:pPr indent="0">
              <a:buNone/>
            </a:pPr>
            <a:r>
              <a:rPr lang="en-US" altLang="zh-CN" sz="2200" dirty="0" smtClean="0"/>
              <a:t>From  </a:t>
            </a:r>
            <a:r>
              <a:rPr lang="en-US" altLang="zh-CN" sz="2200" dirty="0" err="1" smtClean="0"/>
              <a:t>Wikipedia</a:t>
            </a:r>
            <a:r>
              <a:rPr lang="en-US" altLang="zh-CN" sz="2200" dirty="0" err="1" smtClean="0">
                <a:hlinkClick r:id="rId2"/>
              </a:rPr>
              <a:t>https</a:t>
            </a:r>
            <a:r>
              <a:rPr lang="en-US" altLang="zh-CN" sz="2200" dirty="0">
                <a:hlinkClick r:id="rId2"/>
              </a:rPr>
              <a:t>://en.wikipedia.org/wiki/</a:t>
            </a:r>
            <a:r>
              <a:rPr lang="en-US" altLang="zh-CN" sz="2200" dirty="0" smtClean="0">
                <a:hlinkClick r:id="rId2"/>
              </a:rPr>
              <a:t>New_media</a:t>
            </a:r>
            <a:endParaRPr lang="en-US" altLang="zh-CN" sz="2200" dirty="0" smtClean="0"/>
          </a:p>
          <a:p>
            <a:pPr lvl="1" indent="0">
              <a:buNone/>
            </a:pPr>
            <a:endParaRPr lang="zh-CN" altLang="en-US" sz="2000" dirty="0"/>
          </a:p>
          <a:p>
            <a:endParaRPr kumimoji="1" lang="zh-CN" altLang="en-US" sz="2400" dirty="0"/>
          </a:p>
        </p:txBody>
      </p:sp>
    </p:spTree>
    <p:extLst>
      <p:ext uri="{BB962C8B-B14F-4D97-AF65-F5344CB8AC3E}">
        <p14:creationId xmlns:p14="http://schemas.microsoft.com/office/powerpoint/2010/main" val="26985269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idx="1"/>
          </p:nvPr>
        </p:nvPicPr>
        <p:blipFill>
          <a:blip r:embed="rId2"/>
          <a:srcRect t="12597" b="12597"/>
          <a:stretch>
            <a:fillRect/>
          </a:stretch>
        </p:blipFill>
        <p:spPr/>
      </p:pic>
      <p:graphicFrame>
        <p:nvGraphicFramePr>
          <p:cNvPr id="4" name="图表 3"/>
          <p:cNvGraphicFramePr/>
          <p:nvPr>
            <p:extLst>
              <p:ext uri="{D42A27DB-BD31-4B8C-83A1-F6EECF244321}">
                <p14:modId xmlns:p14="http://schemas.microsoft.com/office/powerpoint/2010/main" val="3966940793"/>
              </p:ext>
            </p:extLst>
          </p:nvPr>
        </p:nvGraphicFramePr>
        <p:xfrm>
          <a:off x="467544" y="757267"/>
          <a:ext cx="7128792" cy="394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44359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78731" y="-22820"/>
            <a:ext cx="7365677" cy="5745228"/>
          </a:xfrm>
          <a:prstGeom prst="rect">
            <a:avLst/>
          </a:prstGeom>
        </p:spPr>
      </p:pic>
    </p:spTree>
    <p:extLst>
      <p:ext uri="{BB962C8B-B14F-4D97-AF65-F5344CB8AC3E}">
        <p14:creationId xmlns:p14="http://schemas.microsoft.com/office/powerpoint/2010/main" val="2878000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400" y="0"/>
            <a:ext cx="8561798" cy="5715000"/>
          </a:xfrm>
          <a:prstGeom prst="rect">
            <a:avLst/>
          </a:prstGeom>
        </p:spPr>
      </p:pic>
    </p:spTree>
    <p:extLst>
      <p:ext uri="{BB962C8B-B14F-4D97-AF65-F5344CB8AC3E}">
        <p14:creationId xmlns:p14="http://schemas.microsoft.com/office/powerpoint/2010/main" val="33088849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952500"/>
            <a:ext cx="9144000" cy="3810000"/>
          </a:xfrm>
          <a:prstGeom prst="rect">
            <a:avLst/>
          </a:prstGeom>
        </p:spPr>
      </p:pic>
    </p:spTree>
    <p:extLst>
      <p:ext uri="{BB962C8B-B14F-4D97-AF65-F5344CB8AC3E}">
        <p14:creationId xmlns:p14="http://schemas.microsoft.com/office/powerpoint/2010/main" val="31445331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590021"/>
            <a:ext cx="7772400" cy="564257"/>
          </a:xfrm>
        </p:spPr>
        <p:txBody>
          <a:bodyPr/>
          <a:lstStyle/>
          <a:p>
            <a:r>
              <a:rPr lang="en-US" altLang="zh-CN" sz="3800" b="1" dirty="0" smtClean="0">
                <a:latin typeface="楷体_GB2312" pitchFamily="49" charset="-122"/>
                <a:ea typeface="楷体_GB2312" pitchFamily="49" charset="-122"/>
              </a:rPr>
              <a:t>WEB1.0</a:t>
            </a:r>
            <a:r>
              <a:rPr lang="zh-CN" altLang="en-US" sz="3800" b="1" dirty="0" smtClean="0">
                <a:latin typeface="楷体_GB2312" pitchFamily="49" charset="-122"/>
                <a:ea typeface="楷体_GB2312" pitchFamily="49" charset="-122"/>
              </a:rPr>
              <a:t>时代的新媒体：新闻网站</a:t>
            </a:r>
            <a:endParaRPr lang="zh-CN" altLang="en-US" sz="3800" b="1" dirty="0">
              <a:latin typeface="楷体_GB2312" pitchFamily="49" charset="-122"/>
              <a:ea typeface="楷体_GB2312" pitchFamily="49" charset="-122"/>
            </a:endParaRPr>
          </a:p>
        </p:txBody>
      </p:sp>
      <p:sp>
        <p:nvSpPr>
          <p:cNvPr id="44035" name="Rectangle 3"/>
          <p:cNvSpPr>
            <a:spLocks noGrp="1" noChangeArrowheads="1"/>
          </p:cNvSpPr>
          <p:nvPr>
            <p:ph idx="1"/>
          </p:nvPr>
        </p:nvSpPr>
        <p:spPr/>
        <p:txBody>
          <a:bodyPr/>
          <a:lstStyle/>
          <a:p>
            <a:r>
              <a:rPr lang="zh-CN" altLang="en-US" sz="2800" b="1" dirty="0">
                <a:latin typeface="楷体_GB2312" pitchFamily="49" charset="-122"/>
                <a:ea typeface="楷体_GB2312" pitchFamily="49" charset="-122"/>
              </a:rPr>
              <a:t>中国网络</a:t>
            </a:r>
            <a:r>
              <a:rPr lang="zh-CN" altLang="en-US" sz="2800" b="1" dirty="0" smtClean="0">
                <a:latin typeface="楷体_GB2312" pitchFamily="49" charset="-122"/>
                <a:ea typeface="楷体_GB2312" pitchFamily="49" charset="-122"/>
              </a:rPr>
              <a:t>媒体（新闻网站），</a:t>
            </a:r>
            <a:r>
              <a:rPr lang="zh-CN" altLang="en-US" sz="2800" b="1" dirty="0">
                <a:latin typeface="楷体_GB2312" pitchFamily="49" charset="-122"/>
                <a:ea typeface="楷体_GB2312" pitchFamily="49" charset="-122"/>
              </a:rPr>
              <a:t>是指依据中国有关法律法规建立，并经国家有关部门批准，授权和认定，在国际互联网上依法从事新闻信息的选择、编辑、评述、登载和链接等信息服务的专业网站</a:t>
            </a:r>
            <a:r>
              <a:rPr lang="zh-CN" altLang="en-US" sz="2800" b="1" dirty="0" smtClean="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优势">
  <a:themeElements>
    <a:clrScheme name="优势">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优势">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优势">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字体2">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7BA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优势.thmx</Template>
  <TotalTime>165</TotalTime>
  <Words>1489</Words>
  <Application>Microsoft Macintosh PowerPoint</Application>
  <PresentationFormat>全屏显示(16:10)</PresentationFormat>
  <Paragraphs>142</Paragraphs>
  <Slides>35</Slides>
  <Notes>0</Notes>
  <HiddenSlides>0</HiddenSlides>
  <MMClips>0</MMClips>
  <ScaleCrop>false</ScaleCrop>
  <HeadingPairs>
    <vt:vector size="4" baseType="variant">
      <vt:variant>
        <vt:lpstr>主题</vt:lpstr>
      </vt:variant>
      <vt:variant>
        <vt:i4>2</vt:i4>
      </vt:variant>
      <vt:variant>
        <vt:lpstr>幻灯片标题</vt:lpstr>
      </vt:variant>
      <vt:variant>
        <vt:i4>35</vt:i4>
      </vt:variant>
    </vt:vector>
  </HeadingPairs>
  <TitlesOfParts>
    <vt:vector size="37" baseType="lpstr">
      <vt:lpstr>优势</vt:lpstr>
      <vt:lpstr>Office 主题</vt:lpstr>
      <vt:lpstr>新媒体的发展历程     </vt:lpstr>
      <vt:lpstr>PowerPoint 演示文稿</vt:lpstr>
      <vt:lpstr>PowerPoint 演示文稿</vt:lpstr>
      <vt:lpstr>New media</vt:lpstr>
      <vt:lpstr>PowerPoint 演示文稿</vt:lpstr>
      <vt:lpstr>PowerPoint 演示文稿</vt:lpstr>
      <vt:lpstr>PowerPoint 演示文稿</vt:lpstr>
      <vt:lpstr>PowerPoint 演示文稿</vt:lpstr>
      <vt:lpstr>WEB1.0时代的新媒体：新闻网站</vt:lpstr>
      <vt:lpstr>PowerPoint 演示文稿</vt:lpstr>
      <vt:lpstr>WEB1.0时代的新媒体：                新闻网站的发展历史</vt:lpstr>
      <vt:lpstr>WEB1.0时代的新媒体：                新闻网站的发展历史</vt:lpstr>
      <vt:lpstr>PowerPoint 演示文稿</vt:lpstr>
      <vt:lpstr>PowerPoint 演示文稿</vt:lpstr>
      <vt:lpstr>WEB2.0时代的新媒体            ——自媒体的出现：以博客为例</vt:lpstr>
      <vt:lpstr>PowerPoint 演示文稿</vt:lpstr>
      <vt:lpstr>WEB2.0时代的新媒体            ——自媒体的出现：以博客为例</vt:lpstr>
      <vt:lpstr>WEB2.0时代的新媒体            ——自媒体的出现：以博客为例</vt:lpstr>
      <vt:lpstr>WEB2.0时代的新媒体            ——自媒体的出现：以博客为例</vt:lpstr>
      <vt:lpstr>WEB2.0时代的新媒体            ——自媒体的出现：以博客为例</vt:lpstr>
      <vt:lpstr>WEB2.0时代的新媒体            ——自媒体的出现：以博客为例</vt:lpstr>
      <vt:lpstr>WEB2.0时代的新媒体            ——自媒体的出现：以博客为例</vt:lpstr>
      <vt:lpstr>WEB2.0时代的新媒体            ——自媒体的出现：以博客为例</vt:lpstr>
      <vt:lpstr>WEB2.0时代的新媒体            ——自媒体的出现：以博客为例</vt:lpstr>
      <vt:lpstr>PowerPoint 演示文稿</vt:lpstr>
      <vt:lpstr>WEB2.0时代的新媒体            ——自媒体的出现：以博客为例</vt:lpstr>
      <vt:lpstr>WEB2.0时代的新媒体            ——自媒体的出现：以博客为例</vt:lpstr>
      <vt:lpstr>网络社会中的新媒体：社会化媒体</vt:lpstr>
      <vt:lpstr>PowerPoint 演示文稿</vt:lpstr>
      <vt:lpstr>网络社会中的新媒体：社会化媒体</vt:lpstr>
      <vt:lpstr>网络社会中的新媒体：社会化媒体</vt:lpstr>
      <vt:lpstr>网络社会中的新媒体：社会化媒体</vt:lpstr>
      <vt:lpstr>网络社会中的新媒体：社会化媒体</vt:lpstr>
      <vt:lpstr>PowerPoint 演示文稿</vt:lpstr>
      <vt:lpstr>PowerPoint 演示文稿</vt:lpstr>
    </vt:vector>
  </TitlesOfParts>
  <Company>xinwen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网络媒体专题</dc:title>
  <dc:creator>l</dc:creator>
  <cp:lastModifiedBy>chengjun wang</cp:lastModifiedBy>
  <cp:revision>75</cp:revision>
  <dcterms:created xsi:type="dcterms:W3CDTF">2003-04-23T12:44:00Z</dcterms:created>
  <dcterms:modified xsi:type="dcterms:W3CDTF">2019-09-21T01:49:48Z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